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8" r:id="rId1"/>
    <p:sldMasterId id="2147484810" r:id="rId2"/>
    <p:sldMasterId id="2147486715" r:id="rId3"/>
    <p:sldMasterId id="2147486799" r:id="rId4"/>
    <p:sldMasterId id="2147486950" r:id="rId5"/>
    <p:sldMasterId id="2147487040" r:id="rId6"/>
    <p:sldMasterId id="2147487087" r:id="rId7"/>
    <p:sldMasterId id="2147487200" r:id="rId8"/>
    <p:sldMasterId id="2147487220" r:id="rId9"/>
    <p:sldMasterId id="2147487234" r:id="rId10"/>
    <p:sldMasterId id="2147487261" r:id="rId11"/>
  </p:sldMasterIdLst>
  <p:notesMasterIdLst>
    <p:notesMasterId r:id="rId33"/>
  </p:notesMasterIdLst>
  <p:handoutMasterIdLst>
    <p:handoutMasterId r:id="rId34"/>
  </p:handoutMasterIdLst>
  <p:sldIdLst>
    <p:sldId id="1182" r:id="rId12"/>
    <p:sldId id="1487" r:id="rId13"/>
    <p:sldId id="1496" r:id="rId14"/>
    <p:sldId id="1489" r:id="rId15"/>
    <p:sldId id="1486" r:id="rId16"/>
    <p:sldId id="1450" r:id="rId17"/>
    <p:sldId id="1448" r:id="rId18"/>
    <p:sldId id="1437" r:id="rId19"/>
    <p:sldId id="1497" r:id="rId20"/>
    <p:sldId id="1498" r:id="rId21"/>
    <p:sldId id="1493" r:id="rId22"/>
    <p:sldId id="1499" r:id="rId23"/>
    <p:sldId id="1441" r:id="rId24"/>
    <p:sldId id="1443" r:id="rId25"/>
    <p:sldId id="1444" r:id="rId26"/>
    <p:sldId id="1446" r:id="rId27"/>
    <p:sldId id="1462" r:id="rId28"/>
    <p:sldId id="1474" r:id="rId29"/>
    <p:sldId id="1500" r:id="rId30"/>
    <p:sldId id="1447" r:id="rId31"/>
    <p:sldId id="1501" r:id="rId32"/>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D9"/>
    <a:srgbClr val="0093D5"/>
    <a:srgbClr val="0093D7"/>
    <a:srgbClr val="06386E"/>
    <a:srgbClr val="05566F"/>
    <a:srgbClr val="006666"/>
    <a:srgbClr val="0000FF"/>
    <a:srgbClr val="C80000"/>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75748" autoAdjust="0"/>
  </p:normalViewPr>
  <p:slideViewPr>
    <p:cSldViewPr>
      <p:cViewPr varScale="1">
        <p:scale>
          <a:sx n="51" d="100"/>
          <a:sy n="51" d="100"/>
        </p:scale>
        <p:origin x="1368"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sz="quarter" idx="1"/>
          </p:nvPr>
        </p:nvSpPr>
        <p:spPr>
          <a:xfrm>
            <a:off x="3856739" y="2"/>
            <a:ext cx="2950475" cy="497046"/>
          </a:xfrm>
          <a:prstGeom prst="rect">
            <a:avLst/>
          </a:prstGeom>
        </p:spPr>
        <p:txBody>
          <a:bodyPr vert="horz" lIns="91449" tIns="45725" rIns="91449" bIns="45725" rtlCol="0"/>
          <a:lstStyle>
            <a:lvl1pPr algn="r">
              <a:defRPr sz="1200"/>
            </a:lvl1pPr>
          </a:lstStyle>
          <a:p>
            <a:fld id="{8915857E-FC45-437D-A6AD-AE3EFA611075}" type="datetimeFigureOut">
              <a:rPr lang="en-GB" smtClean="0"/>
              <a:t>22/07/2018</a:t>
            </a:fld>
            <a:endParaRPr lang="en-GB"/>
          </a:p>
        </p:txBody>
      </p:sp>
      <p:sp>
        <p:nvSpPr>
          <p:cNvPr id="4" name="Footer Placeholder 3"/>
          <p:cNvSpPr>
            <a:spLocks noGrp="1"/>
          </p:cNvSpPr>
          <p:nvPr>
            <p:ph type="ftr" sz="quarter" idx="2"/>
          </p:nvPr>
        </p:nvSpPr>
        <p:spPr>
          <a:xfrm>
            <a:off x="2" y="9442156"/>
            <a:ext cx="2950475" cy="497046"/>
          </a:xfrm>
          <a:prstGeom prst="rect">
            <a:avLst/>
          </a:prstGeom>
        </p:spPr>
        <p:txBody>
          <a:bodyPr vert="horz" lIns="91449" tIns="45725" rIns="91449" bIns="45725" rtlCol="0" anchor="b"/>
          <a:lstStyle>
            <a:lvl1pPr algn="l">
              <a:defRPr sz="1200"/>
            </a:lvl1pPr>
          </a:lstStyle>
          <a:p>
            <a:endParaRPr lang="en-GB"/>
          </a:p>
        </p:txBody>
      </p:sp>
      <p:sp>
        <p:nvSpPr>
          <p:cNvPr id="5" name="Slide Number Placeholder 4"/>
          <p:cNvSpPr>
            <a:spLocks noGrp="1"/>
          </p:cNvSpPr>
          <p:nvPr>
            <p:ph type="sldNum" sz="quarter" idx="3"/>
          </p:nvPr>
        </p:nvSpPr>
        <p:spPr>
          <a:xfrm>
            <a:off x="3856739" y="9442156"/>
            <a:ext cx="2950475" cy="497046"/>
          </a:xfrm>
          <a:prstGeom prst="rect">
            <a:avLst/>
          </a:prstGeom>
        </p:spPr>
        <p:txBody>
          <a:bodyPr vert="horz" lIns="91449" tIns="45725" rIns="91449" bIns="45725" rtlCol="0" anchor="b"/>
          <a:lstStyle>
            <a:lvl1pPr algn="r">
              <a:defRPr sz="1200"/>
            </a:lvl1pPr>
          </a:lstStyle>
          <a:p>
            <a:fld id="{1C125F39-A0F6-4702-8ABF-FE3D1F84BF9F}" type="slidenum">
              <a:rPr lang="en-GB" smtClean="0"/>
              <a:t>‹#›</a:t>
            </a:fld>
            <a:endParaRPr lang="en-GB"/>
          </a:p>
        </p:txBody>
      </p:sp>
    </p:spTree>
    <p:extLst>
      <p:ext uri="{BB962C8B-B14F-4D97-AF65-F5344CB8AC3E}">
        <p14:creationId xmlns:p14="http://schemas.microsoft.com/office/powerpoint/2010/main" val="73603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wrap="square" lIns="91449" tIns="45725" rIns="91449" bIns="45725"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56739" y="2"/>
            <a:ext cx="2950475" cy="497046"/>
          </a:xfrm>
          <a:prstGeom prst="rect">
            <a:avLst/>
          </a:prstGeom>
        </p:spPr>
        <p:txBody>
          <a:bodyPr vert="horz" wrap="square" lIns="91449" tIns="45725" rIns="91449" bIns="45725" numCol="1" anchor="t" anchorCtr="0" compatLnSpc="1">
            <a:prstTxWarp prst="textNoShape">
              <a:avLst/>
            </a:prstTxWarp>
          </a:bodyPr>
          <a:lstStyle>
            <a:lvl1pPr algn="r">
              <a:defRPr sz="1200">
                <a:latin typeface="Calibri" pitchFamily="34" charset="0"/>
              </a:defRPr>
            </a:lvl1pPr>
          </a:lstStyle>
          <a:p>
            <a:pPr>
              <a:defRPr/>
            </a:pPr>
            <a:fld id="{4771A5F6-C032-49F2-AD1F-24108F883484}" type="datetimeFigureOut">
              <a:rPr lang="en-GB"/>
              <a:pPr>
                <a:defRPr/>
              </a:pPr>
              <a:t>22/07/2018</a:t>
            </a:fld>
            <a:endParaRPr lang="en-GB"/>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9" tIns="45725" rIns="91449" bIns="45725" rtlCol="0" anchor="ctr"/>
          <a:lstStyle/>
          <a:p>
            <a:pPr lvl="0"/>
            <a:endParaRPr lang="en-GB" noProof="0" smtClean="0"/>
          </a:p>
        </p:txBody>
      </p:sp>
      <p:sp>
        <p:nvSpPr>
          <p:cNvPr id="5" name="Notes Placeholder 4"/>
          <p:cNvSpPr>
            <a:spLocks noGrp="1"/>
          </p:cNvSpPr>
          <p:nvPr>
            <p:ph type="body" sz="quarter" idx="3"/>
          </p:nvPr>
        </p:nvSpPr>
        <p:spPr>
          <a:xfrm>
            <a:off x="680880" y="4721940"/>
            <a:ext cx="5447030" cy="4473416"/>
          </a:xfrm>
          <a:prstGeom prst="rect">
            <a:avLst/>
          </a:prstGeom>
        </p:spPr>
        <p:txBody>
          <a:bodyPr vert="horz" wrap="square" lIns="91449" tIns="45725" rIns="91449" bIns="457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2" y="9442156"/>
            <a:ext cx="2950475" cy="497046"/>
          </a:xfrm>
          <a:prstGeom prst="rect">
            <a:avLst/>
          </a:prstGeom>
        </p:spPr>
        <p:txBody>
          <a:bodyPr vert="horz" wrap="square" lIns="91449" tIns="45725" rIns="91449" bIns="45725"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56739" y="9442156"/>
            <a:ext cx="2950475" cy="497046"/>
          </a:xfrm>
          <a:prstGeom prst="rect">
            <a:avLst/>
          </a:prstGeom>
        </p:spPr>
        <p:txBody>
          <a:bodyPr vert="horz" wrap="square" lIns="91449" tIns="45725" rIns="91449" bIns="45725" numCol="1" anchor="b" anchorCtr="0" compatLnSpc="1">
            <a:prstTxWarp prst="textNoShape">
              <a:avLst/>
            </a:prstTxWarp>
          </a:bodyPr>
          <a:lstStyle>
            <a:lvl1pPr algn="r">
              <a:defRPr sz="1200">
                <a:latin typeface="Calibri" pitchFamily="34" charset="0"/>
              </a:defRPr>
            </a:lvl1pPr>
          </a:lstStyle>
          <a:p>
            <a:pPr>
              <a:defRPr/>
            </a:pPr>
            <a:fld id="{5C06B886-40A9-424B-AB76-584F8DDD5C90}" type="slidenum">
              <a:rPr lang="en-GB"/>
              <a:pPr>
                <a:defRPr/>
              </a:pPr>
              <a:t>‹#›</a:t>
            </a:fld>
            <a:endParaRPr lang="en-GB"/>
          </a:p>
        </p:txBody>
      </p:sp>
    </p:spTree>
    <p:extLst>
      <p:ext uri="{BB962C8B-B14F-4D97-AF65-F5344CB8AC3E}">
        <p14:creationId xmlns:p14="http://schemas.microsoft.com/office/powerpoint/2010/main" val="207693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8750A-49B2-493B-B6E1-472888BC4AF3}" type="slidenum">
              <a:rPr lang="en-GB">
                <a:solidFill>
                  <a:prstClr val="black"/>
                </a:solidFill>
              </a:rPr>
              <a:pPr/>
              <a:t>2</a:t>
            </a:fld>
            <a:endParaRPr lang="en-GB">
              <a:solidFill>
                <a:prstClr val="black"/>
              </a:solidFill>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baseline="0" dirty="0" smtClean="0">
                <a:solidFill>
                  <a:srgbClr val="FF0000"/>
                </a:solidFill>
                <a:latin typeface="Arial" panose="020B0604020202020204" pitchFamily="34" charset="0"/>
                <a:cs typeface="Arial" panose="020B0604020202020204" pitchFamily="34" charset="0"/>
              </a:rPr>
              <a:t>TB prevention as a whole sits at the heart of universal health coverage. TB prevention, including </a:t>
            </a:r>
            <a:r>
              <a:rPr lang="en-GB" sz="1200" b="0" dirty="0" smtClean="0">
                <a:solidFill>
                  <a:srgbClr val="FF0000"/>
                </a:solidFill>
                <a:latin typeface="Arial" panose="020B0604020202020204" pitchFamily="34" charset="0"/>
                <a:cs typeface="Arial" panose="020B0604020202020204" pitchFamily="34" charset="0"/>
              </a:rPr>
              <a:t>TB Preventive treatment is a critical component of the WHO End TB Strategy – without it we</a:t>
            </a:r>
            <a:r>
              <a:rPr lang="en-GB" sz="1200" b="0" baseline="0" dirty="0" smtClean="0">
                <a:solidFill>
                  <a:srgbClr val="FF0000"/>
                </a:solidFill>
                <a:latin typeface="Arial" panose="020B0604020202020204" pitchFamily="34" charset="0"/>
                <a:cs typeface="Arial" panose="020B0604020202020204" pitchFamily="34" charset="0"/>
              </a:rPr>
              <a:t> will not achieve global targets to end TB and AIDS.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baseline="0" dirty="0" smtClean="0">
              <a:solidFill>
                <a:srgbClr val="FF0000"/>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baseline="0" dirty="0" smtClean="0">
                <a:solidFill>
                  <a:srgbClr val="FF0000"/>
                </a:solidFill>
                <a:latin typeface="Arial" panose="020B0604020202020204" pitchFamily="34" charset="0"/>
                <a:cs typeface="Arial" panose="020B0604020202020204" pitchFamily="34" charset="0"/>
              </a:rPr>
              <a:t>008</a:t>
            </a:r>
            <a:endParaRPr lang="en-GB" sz="1200" baseline="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01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HIV negative children of 5 and over, adolescents and adults is a new group eligible group for high burden settings, aligning with the recommendation in low burden settings.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previous systematic review was updated for high burden countries and found that household contacts regardless of age or LTBI status were at substantially higher risk for progression to active TB than the general population.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Preventive treatment is recommended conditionally in this group depending on availability of resources and capacity of health infrastructure to assess intensity and risk of exposure, and risks and benefits. </a:t>
            </a:r>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11</a:t>
            </a:fld>
            <a:endParaRPr lang="en-GB"/>
          </a:p>
        </p:txBody>
      </p:sp>
    </p:spTree>
    <p:extLst>
      <p:ext uri="{BB962C8B-B14F-4D97-AF65-F5344CB8AC3E}">
        <p14:creationId xmlns:p14="http://schemas.microsoft.com/office/powerpoint/2010/main" val="397188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original</a:t>
            </a:r>
            <a:r>
              <a:rPr lang="en-GB" baseline="0" dirty="0" smtClean="0"/>
              <a:t> 4-symptom screening algorithm to rule out active TB was developed, based on evidence when ART coverage was low. </a:t>
            </a:r>
          </a:p>
          <a:p>
            <a:endParaRPr lang="en-GB" baseline="0" dirty="0" smtClean="0"/>
          </a:p>
          <a:p>
            <a:r>
              <a:rPr lang="en-GB" baseline="0" dirty="0" smtClean="0"/>
              <a:t>For these guidelines a systematic review was conducted to assess the performance of the symptom screen for people living with HIV who were on ART and not on ART. </a:t>
            </a:r>
          </a:p>
          <a:p>
            <a:endParaRPr lang="en-GB" baseline="0" dirty="0" smtClean="0"/>
          </a:p>
          <a:p>
            <a:r>
              <a:rPr lang="en-GB" baseline="0" dirty="0" smtClean="0"/>
              <a:t>The review found very low sensitivity of the symptom screen among those on ART, and that X-ray really increased sensitivity. So we have a new recommendation that  chest radiography may be offered in people living with HIV and on ART and preventive treatment given to those with no abnormal radiographic findings.</a:t>
            </a:r>
          </a:p>
          <a:p>
            <a:endParaRPr lang="en-GB" baseline="0" dirty="0" smtClean="0"/>
          </a:p>
          <a:p>
            <a:r>
              <a:rPr lang="en-GB" baseline="0" dirty="0" smtClean="0"/>
              <a:t>But chest radiography should not be a requirement for initiating preventive treatment. </a:t>
            </a:r>
            <a:endParaRPr lang="en-GB"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12</a:t>
            </a:fld>
            <a:endParaRPr lang="en-GB"/>
          </a:p>
        </p:txBody>
      </p:sp>
    </p:spTree>
    <p:extLst>
      <p:ext uri="{BB962C8B-B14F-4D97-AF65-F5344CB8AC3E}">
        <p14:creationId xmlns:p14="http://schemas.microsoft.com/office/powerpoint/2010/main" val="242341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a:t>
            </a:r>
            <a:r>
              <a:rPr lang="en-GB" baseline="0" dirty="0" smtClean="0"/>
              <a:t> to head comparison of evidence in high burden countries found no statistically significant difference between IGRA and TST so the new recommendation was made for high burden countries – aligning recommendations with low burden countries. </a:t>
            </a:r>
          </a:p>
          <a:p>
            <a:endParaRPr lang="en-GB" baseline="0" dirty="0" smtClean="0"/>
          </a:p>
          <a:p>
            <a:r>
              <a:rPr lang="en-GB" baseline="0" dirty="0" smtClean="0"/>
              <a:t>But LTBI testing by TST or IGRA is not a requirement for initiating preventive treatment</a:t>
            </a:r>
            <a:endParaRPr lang="en-GB"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13</a:t>
            </a:fld>
            <a:endParaRPr lang="en-GB"/>
          </a:p>
        </p:txBody>
      </p:sp>
    </p:spTree>
    <p:extLst>
      <p:ext uri="{BB962C8B-B14F-4D97-AF65-F5344CB8AC3E}">
        <p14:creationId xmlns:p14="http://schemas.microsoft.com/office/powerpoint/2010/main" val="295849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in addition to Isoniazid monotherapy, WHO recommends also 3</a:t>
            </a:r>
            <a:r>
              <a:rPr lang="en-US" baseline="0" dirty="0" smtClean="0"/>
              <a:t> month regimen of rifampicin and isoniazid for children under 15, and a three month regimen of isoniazid and </a:t>
            </a:r>
            <a:r>
              <a:rPr lang="en-US" baseline="0" dirty="0" err="1" smtClean="0"/>
              <a:t>rifapentine</a:t>
            </a:r>
            <a:r>
              <a:rPr lang="en-US" baseline="0" dirty="0" smtClean="0"/>
              <a:t> for adults and children. </a:t>
            </a:r>
            <a:endParaRPr lang="en-US" dirty="0" smtClean="0"/>
          </a:p>
          <a:p>
            <a:endParaRPr lang="en-US" dirty="0" smtClean="0"/>
          </a:p>
          <a:p>
            <a:r>
              <a:rPr lang="en-US" dirty="0" smtClean="0"/>
              <a:t>Updated systematic reviews</a:t>
            </a:r>
            <a:r>
              <a:rPr lang="en-US" baseline="0" dirty="0" smtClean="0"/>
              <a:t> were conducted to compare 3 months daily rifampicin and isoniazid, and </a:t>
            </a:r>
            <a:r>
              <a:rPr lang="en-US" baseline="0" dirty="0" err="1" smtClean="0"/>
              <a:t>rifapentine</a:t>
            </a:r>
            <a:r>
              <a:rPr lang="en-US" baseline="0" dirty="0" smtClean="0"/>
              <a:t> and isoniazid weekly for 3 months with isoniazid monotherapy.</a:t>
            </a:r>
          </a:p>
          <a:p>
            <a:endParaRPr lang="en-US" baseline="0" dirty="0" smtClean="0"/>
          </a:p>
          <a:p>
            <a:r>
              <a:rPr lang="en-US" baseline="0" dirty="0" smtClean="0"/>
              <a:t>The guideline group found that the </a:t>
            </a:r>
            <a:r>
              <a:rPr lang="en-US" baseline="0" dirty="0" err="1" smtClean="0"/>
              <a:t>rifamycin</a:t>
            </a:r>
            <a:r>
              <a:rPr lang="en-US" baseline="0" dirty="0" smtClean="0"/>
              <a:t>-based regimens were as effective, but the risk of adverse events was lower and these new regimens were associated with higher completion rates. </a:t>
            </a:r>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14</a:t>
            </a:fld>
            <a:endParaRPr lang="en-GB"/>
          </a:p>
        </p:txBody>
      </p:sp>
    </p:spTree>
    <p:extLst>
      <p:ext uri="{BB962C8B-B14F-4D97-AF65-F5344CB8AC3E}">
        <p14:creationId xmlns:p14="http://schemas.microsoft.com/office/powerpoint/2010/main" val="185189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a:t>
            </a:r>
            <a:r>
              <a:rPr lang="en-GB" baseline="0" dirty="0" smtClean="0"/>
              <a:t> on the available evidence from 4 studies, the GDG judged that the potential benefits of targeted preventive treatment for MDR-TB contacts based on individual risk assessments outweighed the harms. </a:t>
            </a:r>
          </a:p>
          <a:p>
            <a:endParaRPr lang="en-GB" baseline="0" dirty="0" smtClean="0"/>
          </a:p>
          <a:p>
            <a:r>
              <a:rPr lang="en-GB" baseline="0" dirty="0" smtClean="0"/>
              <a:t>So a conditional recommendation to consider preventive treatment to selected high-risk household contacts of patients with MDR-TB based on individualized risk assessment and sound clinical justification. </a:t>
            </a:r>
            <a:endParaRPr lang="en-US"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15</a:t>
            </a:fld>
            <a:endParaRPr lang="en-GB"/>
          </a:p>
        </p:txBody>
      </p:sp>
    </p:spTree>
    <p:extLst>
      <p:ext uri="{BB962C8B-B14F-4D97-AF65-F5344CB8AC3E}">
        <p14:creationId xmlns:p14="http://schemas.microsoft.com/office/powerpoint/2010/main" val="245088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a:t>
            </a:r>
            <a:r>
              <a:rPr lang="en-US" baseline="0" dirty="0" smtClean="0"/>
              <a:t> management of LTBI should include monitoring and evaluation systems that are aligned with national patient M&amp;E systems.</a:t>
            </a:r>
          </a:p>
          <a:p>
            <a:endParaRPr lang="en-US" baseline="0" dirty="0" smtClean="0"/>
          </a:p>
          <a:p>
            <a:r>
              <a:rPr lang="en-US" baseline="0" dirty="0" smtClean="0"/>
              <a:t>Appropriate recording and reporting tools should be developed and standardized indicators used to inform decision-making for </a:t>
            </a:r>
            <a:r>
              <a:rPr lang="en-US" baseline="0" dirty="0" err="1" smtClean="0"/>
              <a:t>programme</a:t>
            </a:r>
            <a:r>
              <a:rPr lang="en-US" baseline="0" dirty="0" smtClean="0"/>
              <a:t> implementation.</a:t>
            </a:r>
          </a:p>
          <a:p>
            <a:r>
              <a:rPr lang="en-US" baseline="0" dirty="0" smtClean="0"/>
              <a:t> </a:t>
            </a:r>
          </a:p>
          <a:p>
            <a:r>
              <a:rPr lang="en-US" dirty="0" smtClean="0"/>
              <a:t>It is important also to monitor to resistance</a:t>
            </a:r>
            <a:r>
              <a:rPr lang="en-US" baseline="0" dirty="0" smtClean="0"/>
              <a:t> to drugs used to treat LTBI.</a:t>
            </a:r>
          </a:p>
          <a:p>
            <a:endParaRPr lang="en-US" baseline="0" dirty="0" smtClean="0"/>
          </a:p>
          <a:p>
            <a:r>
              <a:rPr lang="en-US" baseline="0" dirty="0" smtClean="0"/>
              <a:t>WHO is developing a tool to assist countries in improved implementation of programmatic management of LTBI, which will include also support for M&amp;E.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17</a:t>
            </a:fld>
            <a:endParaRPr lang="en-GB"/>
          </a:p>
        </p:txBody>
      </p:sp>
    </p:spTree>
    <p:extLst>
      <p:ext uri="{BB962C8B-B14F-4D97-AF65-F5344CB8AC3E}">
        <p14:creationId xmlns:p14="http://schemas.microsoft.com/office/powerpoint/2010/main" val="245088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launched with the guidelines was this digital tool to capture the data. </a:t>
            </a:r>
            <a:endParaRPr lang="en-GB"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18</a:t>
            </a:fld>
            <a:endParaRPr lang="en-GB"/>
          </a:p>
        </p:txBody>
      </p:sp>
    </p:spTree>
    <p:extLst>
      <p:ext uri="{BB962C8B-B14F-4D97-AF65-F5344CB8AC3E}">
        <p14:creationId xmlns:p14="http://schemas.microsoft.com/office/powerpoint/2010/main" val="25639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Improvements in drug regimens include the availability of the fixed dose combination of isoniazid and rifampicin for children, as well as the fixed dose combination for isoniazid, </a:t>
            </a:r>
            <a:r>
              <a:rPr lang="en-GB" baseline="0" dirty="0" err="1" smtClean="0"/>
              <a:t>cotrimixazole</a:t>
            </a:r>
            <a:r>
              <a:rPr lang="en-GB" baseline="0" dirty="0" smtClean="0"/>
              <a:t> and </a:t>
            </a:r>
            <a:r>
              <a:rPr lang="en-GB" baseline="0" dirty="0" err="1" smtClean="0"/>
              <a:t>pyridoxin</a:t>
            </a:r>
            <a:r>
              <a:rPr lang="en-GB" baseline="0" dirty="0" smtClean="0"/>
              <a:t>. </a:t>
            </a:r>
          </a:p>
          <a:p>
            <a:endParaRPr lang="en-GB" dirty="0" smtClean="0"/>
          </a:p>
          <a:p>
            <a:r>
              <a:rPr lang="en-GB" dirty="0" smtClean="0"/>
              <a:t>Ongoing trials and emerging new evidence give great hopes for even shorter regimens. </a:t>
            </a:r>
            <a:endParaRPr lang="en-GB"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19</a:t>
            </a:fld>
            <a:endParaRPr lang="en-GB"/>
          </a:p>
        </p:txBody>
      </p:sp>
    </p:spTree>
    <p:extLst>
      <p:ext uri="{BB962C8B-B14F-4D97-AF65-F5344CB8AC3E}">
        <p14:creationId xmlns:p14="http://schemas.microsoft.com/office/powerpoint/2010/main" val="383417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20</a:t>
            </a:fld>
            <a:endParaRPr lang="en-GB"/>
          </a:p>
        </p:txBody>
      </p:sp>
    </p:spTree>
    <p:extLst>
      <p:ext uri="{BB962C8B-B14F-4D97-AF65-F5344CB8AC3E}">
        <p14:creationId xmlns:p14="http://schemas.microsoft.com/office/powerpoint/2010/main" val="214014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21</a:t>
            </a:fld>
            <a:endParaRPr lang="en-GB"/>
          </a:p>
        </p:txBody>
      </p:sp>
    </p:spTree>
    <p:extLst>
      <p:ext uri="{BB962C8B-B14F-4D97-AF65-F5344CB8AC3E}">
        <p14:creationId xmlns:p14="http://schemas.microsoft.com/office/powerpoint/2010/main" val="214014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has been</a:t>
            </a:r>
            <a:r>
              <a:rPr lang="en-GB" baseline="0" dirty="0" smtClean="0"/>
              <a:t> impressive scale-up of ART which will have had considerable impact on reducing HIV-associated TB. Latest data have close to 22 million receiving ART by the end of last year. </a:t>
            </a:r>
            <a:endParaRPr lang="en-GB" dirty="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3</a:t>
            </a:fld>
            <a:endParaRPr lang="en-GB"/>
          </a:p>
        </p:txBody>
      </p:sp>
    </p:spTree>
    <p:extLst>
      <p:ext uri="{BB962C8B-B14F-4D97-AF65-F5344CB8AC3E}">
        <p14:creationId xmlns:p14="http://schemas.microsoft.com/office/powerpoint/2010/main" val="428600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and can see from this graph that HIV deaths are dropping but TB deaths are dropping at a much slower pace. 37% of the 1 million AIDS</a:t>
            </a:r>
            <a:r>
              <a:rPr lang="en-GB" baseline="0" dirty="0" smtClean="0">
                <a:solidFill>
                  <a:srgbClr val="FF0000"/>
                </a:solidFill>
              </a:rPr>
              <a:t> deaths in 2016 were due to TB.</a:t>
            </a:r>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F2C22-17C9-4181-A569-A2A2D615E3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81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The</a:t>
            </a:r>
            <a:r>
              <a:rPr lang="en-GB" baseline="0" dirty="0" smtClean="0"/>
              <a:t> </a:t>
            </a:r>
            <a:r>
              <a:rPr lang="en-GB" baseline="0" dirty="0" err="1" smtClean="0"/>
              <a:t>Temprano</a:t>
            </a:r>
            <a:r>
              <a:rPr lang="en-GB" baseline="0" dirty="0" smtClean="0"/>
              <a:t> trial has shown the impact of TB preventive treatment on reducing deaths – even after long term follow-up and at high CD4 counts.</a:t>
            </a:r>
            <a:endParaRPr lang="en-GB"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48A142C-F04F-40B2-9D53-E98E29EAEEBB}" type="slidenum">
              <a:rPr lang="en-GB" smtClean="0">
                <a:solidFill>
                  <a:prstClr val="black"/>
                </a:solidFill>
              </a:rPr>
              <a:pPr eaLnBrk="1" hangingPunct="1"/>
              <a:t>5</a:t>
            </a:fld>
            <a:endParaRPr lang="en-GB" smtClean="0">
              <a:solidFill>
                <a:prstClr val="black"/>
              </a:solidFill>
            </a:endParaRPr>
          </a:p>
        </p:txBody>
      </p:sp>
    </p:spTree>
    <p:extLst>
      <p:ext uri="{BB962C8B-B14F-4D97-AF65-F5344CB8AC3E}">
        <p14:creationId xmlns:p14="http://schemas.microsoft.com/office/powerpoint/2010/main" val="150427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Yet</a:t>
            </a:r>
            <a:r>
              <a:rPr lang="en-GB" baseline="0" dirty="0" smtClean="0"/>
              <a:t> despite this progress has been limited.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Graph shows countries reporting implementation  of IPT in PLHIV up until 2016 worldwide.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Only 60 countries reported in 2017 –including 12 of the 30 high burden countries. </a:t>
            </a:r>
            <a:endParaRPr lang="en-GB" dirty="0" smtClean="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6</a:t>
            </a:fld>
            <a:endParaRPr lang="en-GB"/>
          </a:p>
        </p:txBody>
      </p:sp>
    </p:spTree>
    <p:extLst>
      <p:ext uri="{BB962C8B-B14F-4D97-AF65-F5344CB8AC3E}">
        <p14:creationId xmlns:p14="http://schemas.microsoft.com/office/powerpoint/2010/main" val="410234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bar chart shows gaps in green of people newly enrolled in HIV care that have either not been detected with TB or who have not been initiated on TB preventive treatment. So among countries reporting TB prevention, the gap ranges from as high as 86% to 21%. </a:t>
            </a:r>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7</a:t>
            </a:fld>
            <a:endParaRPr lang="en-GB"/>
          </a:p>
        </p:txBody>
      </p:sp>
    </p:spTree>
    <p:extLst>
      <p:ext uri="{BB962C8B-B14F-4D97-AF65-F5344CB8AC3E}">
        <p14:creationId xmlns:p14="http://schemas.microsoft.com/office/powerpoint/2010/main" val="230043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 2018 WHO consolidated and updated existing guidance on LTBI. </a:t>
            </a:r>
          </a:p>
          <a:p>
            <a:pPr marL="171450" indent="-171450">
              <a:buFont typeface="Arial" panose="020B0604020202020204" pitchFamily="34" charset="0"/>
              <a:buChar char="•"/>
            </a:pPr>
            <a:r>
              <a:rPr lang="en-GB" dirty="0" smtClean="0"/>
              <a:t>Previously</a:t>
            </a:r>
            <a:r>
              <a:rPr lang="en-GB" baseline="0" dirty="0" smtClean="0"/>
              <a:t> recommendations were dispersed in various WHO guidance and the recommendations were not aligned in high and low burden settings.</a:t>
            </a:r>
          </a:p>
          <a:p>
            <a:pPr marL="171450" indent="-171450">
              <a:buFont typeface="Arial" panose="020B0604020202020204" pitchFamily="34" charset="0"/>
              <a:buChar char="•"/>
            </a:pPr>
            <a:r>
              <a:rPr lang="en-GB" dirty="0" smtClean="0"/>
              <a:t>The new guidelines focus</a:t>
            </a:r>
            <a:r>
              <a:rPr lang="en-GB" baseline="0" dirty="0" smtClean="0"/>
              <a:t> on risk group identification, algorithms to rule out TB, testing options and treatment options.</a:t>
            </a:r>
          </a:p>
          <a:p>
            <a:pPr marL="171450" indent="-171450">
              <a:buFont typeface="Arial" panose="020B0604020202020204" pitchFamily="34" charset="0"/>
              <a:buChar char="•"/>
            </a:pPr>
            <a:r>
              <a:rPr lang="en-GB" baseline="0" dirty="0" smtClean="0"/>
              <a:t>I will focus here on what’s new for high burden settings</a:t>
            </a:r>
            <a:endParaRPr lang="en-GB" dirty="0" smtClean="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8</a:t>
            </a:fld>
            <a:endParaRPr lang="en-GB"/>
          </a:p>
        </p:txBody>
      </p:sp>
    </p:spTree>
    <p:extLst>
      <p:ext uri="{BB962C8B-B14F-4D97-AF65-F5344CB8AC3E}">
        <p14:creationId xmlns:p14="http://schemas.microsoft.com/office/powerpoint/2010/main" val="330632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dirty="0" smtClean="0">
                <a:solidFill>
                  <a:schemeClr val="bg1"/>
                </a:solidFill>
                <a:latin typeface="Calibri" panose="020F0502020204030204" pitchFamily="34" charset="0"/>
              </a:rPr>
              <a:t>As with all guidelines, the Guideline development</a:t>
            </a:r>
            <a:r>
              <a:rPr lang="en-GB" sz="1200" i="1" baseline="0" dirty="0" smtClean="0">
                <a:solidFill>
                  <a:schemeClr val="bg1"/>
                </a:solidFill>
                <a:latin typeface="Calibri" panose="020F0502020204030204" pitchFamily="34" charset="0"/>
              </a:rPr>
              <a:t> group </a:t>
            </a:r>
            <a:r>
              <a:rPr lang="en-GB" sz="1200" i="1" dirty="0" smtClean="0">
                <a:solidFill>
                  <a:schemeClr val="bg1"/>
                </a:solidFill>
                <a:latin typeface="Calibri" panose="020F0502020204030204" pitchFamily="34" charset="0"/>
              </a:rPr>
              <a:t>used the guiding principle that individual benefit outweighs risk as the mainstay of recommendations on LTBI testing and treatment and</a:t>
            </a:r>
          </a:p>
          <a:p>
            <a:endParaRPr lang="en-GB" baseline="0" dirty="0" smtClean="0"/>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9</a:t>
            </a:fld>
            <a:endParaRPr lang="en-GB"/>
          </a:p>
        </p:txBody>
      </p:sp>
    </p:spTree>
    <p:extLst>
      <p:ext uri="{BB962C8B-B14F-4D97-AF65-F5344CB8AC3E}">
        <p14:creationId xmlns:p14="http://schemas.microsoft.com/office/powerpoint/2010/main" val="1982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the new guidelines, people living with HIV are still a priority risk group in all settings.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06B886-40A9-424B-AB76-584F8DDD5C90}" type="slidenum">
              <a:rPr lang="en-GB" smtClean="0"/>
              <a:pPr>
                <a:defRPr/>
              </a:pPr>
              <a:t>10</a:t>
            </a:fld>
            <a:endParaRPr lang="en-GB"/>
          </a:p>
        </p:txBody>
      </p:sp>
    </p:spTree>
    <p:extLst>
      <p:ext uri="{BB962C8B-B14F-4D97-AF65-F5344CB8AC3E}">
        <p14:creationId xmlns:p14="http://schemas.microsoft.com/office/powerpoint/2010/main" val="397188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F31061C2-1701-41CE-8D92-7CBBFFE694FC}" type="slidenum">
              <a:rPr lang="en-US"/>
              <a:pPr>
                <a:defRPr/>
              </a:pPr>
              <a:t>‹#›</a:t>
            </a:fld>
            <a:endParaRPr lang="en-US"/>
          </a:p>
        </p:txBody>
      </p:sp>
    </p:spTree>
    <p:extLst>
      <p:ext uri="{BB962C8B-B14F-4D97-AF65-F5344CB8AC3E}">
        <p14:creationId xmlns:p14="http://schemas.microsoft.com/office/powerpoint/2010/main" val="1152325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2317A2A-F524-4BA2-8873-55E0CEA05BCC}" type="slidenum">
              <a:rPr lang="en-US"/>
              <a:pPr>
                <a:defRPr/>
              </a:pPr>
              <a:t>‹#›</a:t>
            </a:fld>
            <a:endParaRPr lang="en-US"/>
          </a:p>
        </p:txBody>
      </p:sp>
    </p:spTree>
    <p:extLst>
      <p:ext uri="{BB962C8B-B14F-4D97-AF65-F5344CB8AC3E}">
        <p14:creationId xmlns:p14="http://schemas.microsoft.com/office/powerpoint/2010/main" val="249362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eaLnBrk="0" hangingPunct="0">
              <a:defRPr>
                <a:latin typeface="Arial" charset="0"/>
              </a:defRPr>
            </a:lvl1pPr>
          </a:lstStyle>
          <a:p>
            <a:pPr>
              <a:defRPr/>
            </a:pPr>
            <a:fld id="{3B3EFDCB-5959-4555-89B8-2A3E013A2B8C}" type="datetime1">
              <a:rPr lang="fr-FR"/>
              <a:pPr>
                <a:defRPr/>
              </a:pPr>
              <a:t>22/07/2018</a:t>
            </a:fld>
            <a:endParaRPr lang="fr-BE" dirty="0"/>
          </a:p>
        </p:txBody>
      </p:sp>
      <p:sp>
        <p:nvSpPr>
          <p:cNvPr id="5" name="Espace réservé du pied de page 4"/>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eaLnBrk="0" hangingPunct="0">
              <a:defRPr>
                <a:latin typeface="Arial" charset="0"/>
              </a:defRPr>
            </a:lvl1pPr>
          </a:lstStyle>
          <a:p>
            <a:pPr>
              <a:defRPr/>
            </a:pPr>
            <a:fld id="{E340B53D-0969-4795-90C9-348445DD538C}" type="slidenum">
              <a:rPr lang="fr-BE"/>
              <a:pPr>
                <a:defRPr/>
              </a:pPr>
              <a:t>‹#›</a:t>
            </a:fld>
            <a:endParaRPr lang="fr-BE" dirty="0"/>
          </a:p>
        </p:txBody>
      </p:sp>
    </p:spTree>
    <p:extLst>
      <p:ext uri="{BB962C8B-B14F-4D97-AF65-F5344CB8AC3E}">
        <p14:creationId xmlns:p14="http://schemas.microsoft.com/office/powerpoint/2010/main" val="2111462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eaLnBrk="0" hangingPunct="0">
              <a:defRPr>
                <a:latin typeface="Arial" charset="0"/>
              </a:defRPr>
            </a:lvl1pPr>
          </a:lstStyle>
          <a:p>
            <a:pPr>
              <a:defRPr/>
            </a:pPr>
            <a:fld id="{C56C90F4-71DC-41BC-822B-C980CE03EDE5}" type="datetime1">
              <a:rPr lang="fr-FR"/>
              <a:pPr>
                <a:defRPr/>
              </a:pPr>
              <a:t>22/07/2018</a:t>
            </a:fld>
            <a:endParaRPr lang="fr-BE" dirty="0"/>
          </a:p>
        </p:txBody>
      </p:sp>
      <p:sp>
        <p:nvSpPr>
          <p:cNvPr id="5" name="Espace réservé du pied de page 4"/>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eaLnBrk="0" hangingPunct="0">
              <a:defRPr>
                <a:latin typeface="Arial" charset="0"/>
              </a:defRPr>
            </a:lvl1pPr>
          </a:lstStyle>
          <a:p>
            <a:pPr>
              <a:defRPr/>
            </a:pPr>
            <a:fld id="{F27E1A24-F336-4AA6-B03C-03BEFBD54D07}" type="slidenum">
              <a:rPr lang="fr-BE"/>
              <a:pPr>
                <a:defRPr/>
              </a:pPr>
              <a:t>‹#›</a:t>
            </a:fld>
            <a:endParaRPr lang="fr-BE" dirty="0"/>
          </a:p>
        </p:txBody>
      </p:sp>
    </p:spTree>
    <p:extLst>
      <p:ext uri="{BB962C8B-B14F-4D97-AF65-F5344CB8AC3E}">
        <p14:creationId xmlns:p14="http://schemas.microsoft.com/office/powerpoint/2010/main" val="3528143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eaLnBrk="0" hangingPunct="0">
              <a:defRPr>
                <a:latin typeface="Arial" charset="0"/>
              </a:defRPr>
            </a:lvl1pPr>
          </a:lstStyle>
          <a:p>
            <a:pPr>
              <a:defRPr/>
            </a:pPr>
            <a:fld id="{3E908E33-1234-4A5E-9037-26996A759A00}" type="datetime1">
              <a:rPr lang="fr-FR"/>
              <a:pPr>
                <a:defRPr/>
              </a:pPr>
              <a:t>22/07/2018</a:t>
            </a:fld>
            <a:endParaRPr lang="fr-BE" dirty="0"/>
          </a:p>
        </p:txBody>
      </p:sp>
      <p:sp>
        <p:nvSpPr>
          <p:cNvPr id="5" name="Espace réservé du pied de page 4"/>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eaLnBrk="0" hangingPunct="0">
              <a:defRPr>
                <a:latin typeface="Arial" charset="0"/>
              </a:defRPr>
            </a:lvl1pPr>
          </a:lstStyle>
          <a:p>
            <a:pPr>
              <a:defRPr/>
            </a:pPr>
            <a:fld id="{5138FCDE-F4B2-4BAA-A4E8-C02731181E44}" type="slidenum">
              <a:rPr lang="fr-BE"/>
              <a:pPr>
                <a:defRPr/>
              </a:pPr>
              <a:t>‹#›</a:t>
            </a:fld>
            <a:endParaRPr lang="fr-BE" dirty="0"/>
          </a:p>
        </p:txBody>
      </p:sp>
    </p:spTree>
    <p:extLst>
      <p:ext uri="{BB962C8B-B14F-4D97-AF65-F5344CB8AC3E}">
        <p14:creationId xmlns:p14="http://schemas.microsoft.com/office/powerpoint/2010/main" val="3101332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eaLnBrk="0" hangingPunct="0">
              <a:defRPr>
                <a:latin typeface="Arial" charset="0"/>
              </a:defRPr>
            </a:lvl1pPr>
          </a:lstStyle>
          <a:p>
            <a:pPr>
              <a:defRPr/>
            </a:pPr>
            <a:fld id="{AF6A791F-65CA-44D1-82D4-9810D281ADE4}" type="datetime1">
              <a:rPr lang="fr-FR"/>
              <a:pPr>
                <a:defRPr/>
              </a:pPr>
              <a:t>22/07/2018</a:t>
            </a:fld>
            <a:endParaRPr lang="fr-BE" dirty="0"/>
          </a:p>
        </p:txBody>
      </p:sp>
      <p:sp>
        <p:nvSpPr>
          <p:cNvPr id="6" name="Espace réservé du pied de page 5"/>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7" name="Espace réservé du numéro de diapositive 6"/>
          <p:cNvSpPr>
            <a:spLocks noGrp="1"/>
          </p:cNvSpPr>
          <p:nvPr>
            <p:ph type="sldNum" sz="quarter" idx="12"/>
          </p:nvPr>
        </p:nvSpPr>
        <p:spPr/>
        <p:txBody>
          <a:bodyPr/>
          <a:lstStyle>
            <a:lvl1pPr eaLnBrk="0" hangingPunct="0">
              <a:defRPr>
                <a:latin typeface="Arial" charset="0"/>
              </a:defRPr>
            </a:lvl1pPr>
          </a:lstStyle>
          <a:p>
            <a:pPr>
              <a:defRPr/>
            </a:pPr>
            <a:fld id="{3C5DB52A-8E99-47FA-82A5-006B2DB6E1F6}" type="slidenum">
              <a:rPr lang="fr-BE"/>
              <a:pPr>
                <a:defRPr/>
              </a:pPr>
              <a:t>‹#›</a:t>
            </a:fld>
            <a:endParaRPr lang="fr-BE" dirty="0"/>
          </a:p>
        </p:txBody>
      </p:sp>
    </p:spTree>
    <p:extLst>
      <p:ext uri="{BB962C8B-B14F-4D97-AF65-F5344CB8AC3E}">
        <p14:creationId xmlns:p14="http://schemas.microsoft.com/office/powerpoint/2010/main" val="29607501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eaLnBrk="0" hangingPunct="0">
              <a:defRPr>
                <a:latin typeface="Arial" charset="0"/>
              </a:defRPr>
            </a:lvl1pPr>
          </a:lstStyle>
          <a:p>
            <a:pPr>
              <a:defRPr/>
            </a:pPr>
            <a:fld id="{850EF541-06A2-4632-890A-398EE369A0C6}" type="datetime1">
              <a:rPr lang="fr-FR"/>
              <a:pPr>
                <a:defRPr/>
              </a:pPr>
              <a:t>22/07/2018</a:t>
            </a:fld>
            <a:endParaRPr lang="fr-BE" dirty="0"/>
          </a:p>
        </p:txBody>
      </p:sp>
      <p:sp>
        <p:nvSpPr>
          <p:cNvPr id="8" name="Espace réservé du pied de page 7"/>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9" name="Espace réservé du numéro de diapositive 8"/>
          <p:cNvSpPr>
            <a:spLocks noGrp="1"/>
          </p:cNvSpPr>
          <p:nvPr>
            <p:ph type="sldNum" sz="quarter" idx="12"/>
          </p:nvPr>
        </p:nvSpPr>
        <p:spPr/>
        <p:txBody>
          <a:bodyPr/>
          <a:lstStyle>
            <a:lvl1pPr eaLnBrk="0" hangingPunct="0">
              <a:defRPr>
                <a:latin typeface="Arial" charset="0"/>
              </a:defRPr>
            </a:lvl1pPr>
          </a:lstStyle>
          <a:p>
            <a:pPr>
              <a:defRPr/>
            </a:pPr>
            <a:fld id="{002EA073-C5B3-4804-88BD-6372DB4307B1}" type="slidenum">
              <a:rPr lang="fr-BE"/>
              <a:pPr>
                <a:defRPr/>
              </a:pPr>
              <a:t>‹#›</a:t>
            </a:fld>
            <a:endParaRPr lang="fr-BE" dirty="0"/>
          </a:p>
        </p:txBody>
      </p:sp>
    </p:spTree>
    <p:extLst>
      <p:ext uri="{BB962C8B-B14F-4D97-AF65-F5344CB8AC3E}">
        <p14:creationId xmlns:p14="http://schemas.microsoft.com/office/powerpoint/2010/main" val="3915535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lvl1pPr eaLnBrk="0" hangingPunct="0">
              <a:defRPr>
                <a:latin typeface="Arial" charset="0"/>
              </a:defRPr>
            </a:lvl1pPr>
          </a:lstStyle>
          <a:p>
            <a:pPr>
              <a:defRPr/>
            </a:pPr>
            <a:fld id="{D4FD3A9F-89E7-41DD-8AC0-52E1D3D02E13}" type="datetime1">
              <a:rPr lang="fr-FR"/>
              <a:pPr>
                <a:defRPr/>
              </a:pPr>
              <a:t>22/07/2018</a:t>
            </a:fld>
            <a:endParaRPr lang="fr-BE" dirty="0"/>
          </a:p>
        </p:txBody>
      </p:sp>
      <p:sp>
        <p:nvSpPr>
          <p:cNvPr id="4" name="Espace réservé du pied de page 3"/>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5" name="Espace réservé du numéro de diapositive 4"/>
          <p:cNvSpPr>
            <a:spLocks noGrp="1"/>
          </p:cNvSpPr>
          <p:nvPr>
            <p:ph type="sldNum" sz="quarter" idx="12"/>
          </p:nvPr>
        </p:nvSpPr>
        <p:spPr/>
        <p:txBody>
          <a:bodyPr/>
          <a:lstStyle>
            <a:lvl1pPr eaLnBrk="0" hangingPunct="0">
              <a:defRPr>
                <a:latin typeface="Arial" charset="0"/>
              </a:defRPr>
            </a:lvl1pPr>
          </a:lstStyle>
          <a:p>
            <a:pPr>
              <a:defRPr/>
            </a:pPr>
            <a:fld id="{C4B0CE23-35D6-4482-A68B-228B76D943D0}" type="slidenum">
              <a:rPr lang="fr-BE"/>
              <a:pPr>
                <a:defRPr/>
              </a:pPr>
              <a:t>‹#›</a:t>
            </a:fld>
            <a:endParaRPr lang="fr-BE" dirty="0"/>
          </a:p>
        </p:txBody>
      </p:sp>
    </p:spTree>
    <p:extLst>
      <p:ext uri="{BB962C8B-B14F-4D97-AF65-F5344CB8AC3E}">
        <p14:creationId xmlns:p14="http://schemas.microsoft.com/office/powerpoint/2010/main" val="11478909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a:latin typeface="Arial" charset="0"/>
              </a:defRPr>
            </a:lvl1pPr>
          </a:lstStyle>
          <a:p>
            <a:pPr>
              <a:defRPr/>
            </a:pPr>
            <a:fld id="{6E77F325-3DEC-490C-BA82-7A88A60CAA74}" type="datetime1">
              <a:rPr lang="fr-FR"/>
              <a:pPr>
                <a:defRPr/>
              </a:pPr>
              <a:t>22/07/2018</a:t>
            </a:fld>
            <a:endParaRPr lang="fr-BE" dirty="0"/>
          </a:p>
        </p:txBody>
      </p:sp>
      <p:sp>
        <p:nvSpPr>
          <p:cNvPr id="3" name="Espace réservé du pied de page 2"/>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4" name="Espace réservé du numéro de diapositive 3"/>
          <p:cNvSpPr>
            <a:spLocks noGrp="1"/>
          </p:cNvSpPr>
          <p:nvPr>
            <p:ph type="sldNum" sz="quarter" idx="12"/>
          </p:nvPr>
        </p:nvSpPr>
        <p:spPr/>
        <p:txBody>
          <a:bodyPr/>
          <a:lstStyle>
            <a:lvl1pPr eaLnBrk="0" hangingPunct="0">
              <a:defRPr>
                <a:latin typeface="Arial" charset="0"/>
              </a:defRPr>
            </a:lvl1pPr>
          </a:lstStyle>
          <a:p>
            <a:pPr>
              <a:defRPr/>
            </a:pPr>
            <a:fld id="{976401F1-B831-4FE7-9BC8-D1F78B4A5E66}" type="slidenum">
              <a:rPr lang="fr-BE"/>
              <a:pPr>
                <a:defRPr/>
              </a:pPr>
              <a:t>‹#›</a:t>
            </a:fld>
            <a:endParaRPr lang="fr-BE" dirty="0"/>
          </a:p>
        </p:txBody>
      </p:sp>
    </p:spTree>
    <p:extLst>
      <p:ext uri="{BB962C8B-B14F-4D97-AF65-F5344CB8AC3E}">
        <p14:creationId xmlns:p14="http://schemas.microsoft.com/office/powerpoint/2010/main" val="1689343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0" hangingPunct="0">
              <a:defRPr>
                <a:latin typeface="Arial" charset="0"/>
              </a:defRPr>
            </a:lvl1pPr>
          </a:lstStyle>
          <a:p>
            <a:pPr>
              <a:defRPr/>
            </a:pPr>
            <a:fld id="{2E1BFBBD-1E5F-4ADF-BB51-863BB98B07C3}" type="datetime1">
              <a:rPr lang="fr-FR"/>
              <a:pPr>
                <a:defRPr/>
              </a:pPr>
              <a:t>22/07/2018</a:t>
            </a:fld>
            <a:endParaRPr lang="fr-BE" dirty="0"/>
          </a:p>
        </p:txBody>
      </p:sp>
      <p:sp>
        <p:nvSpPr>
          <p:cNvPr id="6" name="Espace réservé du pied de page 5"/>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7" name="Espace réservé du numéro de diapositive 6"/>
          <p:cNvSpPr>
            <a:spLocks noGrp="1"/>
          </p:cNvSpPr>
          <p:nvPr>
            <p:ph type="sldNum" sz="quarter" idx="12"/>
          </p:nvPr>
        </p:nvSpPr>
        <p:spPr/>
        <p:txBody>
          <a:bodyPr/>
          <a:lstStyle>
            <a:lvl1pPr eaLnBrk="0" hangingPunct="0">
              <a:defRPr>
                <a:latin typeface="Arial" charset="0"/>
              </a:defRPr>
            </a:lvl1pPr>
          </a:lstStyle>
          <a:p>
            <a:pPr>
              <a:defRPr/>
            </a:pPr>
            <a:fld id="{4AE8F394-5EB8-4440-B372-C6B08B87A516}" type="slidenum">
              <a:rPr lang="fr-BE"/>
              <a:pPr>
                <a:defRPr/>
              </a:pPr>
              <a:t>‹#›</a:t>
            </a:fld>
            <a:endParaRPr lang="fr-BE" dirty="0"/>
          </a:p>
        </p:txBody>
      </p:sp>
    </p:spTree>
    <p:extLst>
      <p:ext uri="{BB962C8B-B14F-4D97-AF65-F5344CB8AC3E}">
        <p14:creationId xmlns:p14="http://schemas.microsoft.com/office/powerpoint/2010/main" val="12443534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0" hangingPunct="0">
              <a:defRPr>
                <a:latin typeface="Arial" charset="0"/>
              </a:defRPr>
            </a:lvl1pPr>
          </a:lstStyle>
          <a:p>
            <a:pPr>
              <a:defRPr/>
            </a:pPr>
            <a:fld id="{676C7DF8-2DA3-496C-9187-D07B77E4B71D}" type="datetime1">
              <a:rPr lang="fr-FR"/>
              <a:pPr>
                <a:defRPr/>
              </a:pPr>
              <a:t>22/07/2018</a:t>
            </a:fld>
            <a:endParaRPr lang="fr-BE" dirty="0"/>
          </a:p>
        </p:txBody>
      </p:sp>
      <p:sp>
        <p:nvSpPr>
          <p:cNvPr id="6" name="Espace réservé du pied de page 5"/>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7" name="Espace réservé du numéro de diapositive 6"/>
          <p:cNvSpPr>
            <a:spLocks noGrp="1"/>
          </p:cNvSpPr>
          <p:nvPr>
            <p:ph type="sldNum" sz="quarter" idx="12"/>
          </p:nvPr>
        </p:nvSpPr>
        <p:spPr/>
        <p:txBody>
          <a:bodyPr/>
          <a:lstStyle>
            <a:lvl1pPr eaLnBrk="0" hangingPunct="0">
              <a:defRPr>
                <a:latin typeface="Arial" charset="0"/>
              </a:defRPr>
            </a:lvl1pPr>
          </a:lstStyle>
          <a:p>
            <a:pPr>
              <a:defRPr/>
            </a:pPr>
            <a:fld id="{2709028E-3309-4105-8F27-FEDA802D6960}" type="slidenum">
              <a:rPr lang="fr-BE"/>
              <a:pPr>
                <a:defRPr/>
              </a:pPr>
              <a:t>‹#›</a:t>
            </a:fld>
            <a:endParaRPr lang="fr-BE" dirty="0"/>
          </a:p>
        </p:txBody>
      </p:sp>
    </p:spTree>
    <p:extLst>
      <p:ext uri="{BB962C8B-B14F-4D97-AF65-F5344CB8AC3E}">
        <p14:creationId xmlns:p14="http://schemas.microsoft.com/office/powerpoint/2010/main" val="381161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eaLnBrk="0" hangingPunct="0">
              <a:defRPr>
                <a:latin typeface="Arial" charset="0"/>
              </a:defRPr>
            </a:lvl1pPr>
          </a:lstStyle>
          <a:p>
            <a:pPr>
              <a:defRPr/>
            </a:pPr>
            <a:fld id="{495323A3-AC67-4147-9014-59E0D148C8D6}" type="datetime1">
              <a:rPr lang="fr-FR"/>
              <a:pPr>
                <a:defRPr/>
              </a:pPr>
              <a:t>22/07/2018</a:t>
            </a:fld>
            <a:endParaRPr lang="fr-BE" dirty="0"/>
          </a:p>
        </p:txBody>
      </p:sp>
      <p:sp>
        <p:nvSpPr>
          <p:cNvPr id="5" name="Espace réservé du pied de page 4"/>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eaLnBrk="0" hangingPunct="0">
              <a:defRPr>
                <a:latin typeface="Arial" charset="0"/>
              </a:defRPr>
            </a:lvl1pPr>
          </a:lstStyle>
          <a:p>
            <a:pPr>
              <a:defRPr/>
            </a:pPr>
            <a:fld id="{B52ADC9C-7E60-4998-8FD5-E3ECE0AE47F0}" type="slidenum">
              <a:rPr lang="fr-BE"/>
              <a:pPr>
                <a:defRPr/>
              </a:pPr>
              <a:t>‹#›</a:t>
            </a:fld>
            <a:endParaRPr lang="fr-BE" dirty="0"/>
          </a:p>
        </p:txBody>
      </p:sp>
    </p:spTree>
    <p:extLst>
      <p:ext uri="{BB962C8B-B14F-4D97-AF65-F5344CB8AC3E}">
        <p14:creationId xmlns:p14="http://schemas.microsoft.com/office/powerpoint/2010/main" val="426090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B5CC263C-972E-404B-BD86-400DF713B82A}" type="slidenum">
              <a:rPr lang="en-US"/>
              <a:pPr>
                <a:defRPr/>
              </a:pPr>
              <a:t>‹#›</a:t>
            </a:fld>
            <a:endParaRPr lang="en-US"/>
          </a:p>
        </p:txBody>
      </p:sp>
    </p:spTree>
    <p:extLst>
      <p:ext uri="{BB962C8B-B14F-4D97-AF65-F5344CB8AC3E}">
        <p14:creationId xmlns:p14="http://schemas.microsoft.com/office/powerpoint/2010/main" val="373617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eaLnBrk="0" hangingPunct="0">
              <a:defRPr>
                <a:latin typeface="Arial" charset="0"/>
              </a:defRPr>
            </a:lvl1pPr>
          </a:lstStyle>
          <a:p>
            <a:pPr>
              <a:defRPr/>
            </a:pPr>
            <a:fld id="{DAC79010-7770-41C5-9C37-3BE3E3BB4A0A}" type="datetime1">
              <a:rPr lang="fr-FR"/>
              <a:pPr>
                <a:defRPr/>
              </a:pPr>
              <a:t>22/07/2018</a:t>
            </a:fld>
            <a:endParaRPr lang="fr-BE" dirty="0"/>
          </a:p>
        </p:txBody>
      </p:sp>
      <p:sp>
        <p:nvSpPr>
          <p:cNvPr id="5" name="Espace réservé du pied de page 4"/>
          <p:cNvSpPr>
            <a:spLocks noGrp="1"/>
          </p:cNvSpPr>
          <p:nvPr>
            <p:ph type="ftr" sz="quarter" idx="11"/>
          </p:nvPr>
        </p:nvSpPr>
        <p:spPr/>
        <p:txBody>
          <a:bodyPr/>
          <a:lstStyle>
            <a:lvl1pPr eaLnBrk="0" hangingPunct="0">
              <a:defRPr>
                <a:latin typeface="Arial" charset="0"/>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eaLnBrk="0" hangingPunct="0">
              <a:defRPr>
                <a:latin typeface="Arial" charset="0"/>
              </a:defRPr>
            </a:lvl1pPr>
          </a:lstStyle>
          <a:p>
            <a:pPr>
              <a:defRPr/>
            </a:pPr>
            <a:fld id="{30DCD05A-9FD3-4CF6-B21D-F02AB54A1838}" type="slidenum">
              <a:rPr lang="fr-BE"/>
              <a:pPr>
                <a:defRPr/>
              </a:pPr>
              <a:t>‹#›</a:t>
            </a:fld>
            <a:endParaRPr lang="fr-BE" dirty="0"/>
          </a:p>
        </p:txBody>
      </p:sp>
    </p:spTree>
    <p:extLst>
      <p:ext uri="{BB962C8B-B14F-4D97-AF65-F5344CB8AC3E}">
        <p14:creationId xmlns:p14="http://schemas.microsoft.com/office/powerpoint/2010/main" val="22809235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323528" y="188640"/>
            <a:ext cx="8208912" cy="1470025"/>
          </a:xfrm>
          <a:prstGeom prst="rect">
            <a:avLst/>
          </a:prstGeom>
        </p:spPr>
        <p:txBody>
          <a:bodyPr/>
          <a:lstStyle/>
          <a:p>
            <a:r>
              <a:rPr lang="en-US" dirty="0" smtClean="0"/>
              <a:t>Click to edit Master title style</a:t>
            </a:r>
            <a:endParaRPr lang="en-US" dirty="0"/>
          </a:p>
        </p:txBody>
      </p:sp>
      <p:sp>
        <p:nvSpPr>
          <p:cNvPr id="5" name="Text Placeholder 11"/>
          <p:cNvSpPr>
            <a:spLocks noGrp="1"/>
          </p:cNvSpPr>
          <p:nvPr>
            <p:ph type="body" sz="quarter" idx="11"/>
          </p:nvPr>
        </p:nvSpPr>
        <p:spPr>
          <a:xfrm>
            <a:off x="285720" y="1844824"/>
            <a:ext cx="8501122" cy="4752528"/>
          </a:xfrm>
          <a:prstGeom prst="rect">
            <a:avLst/>
          </a:prstGeom>
        </p:spPr>
        <p:txBody>
          <a:bodyPr lIns="0" tIns="0" rIns="0" bIns="0"/>
          <a:lstStyle>
            <a:lvl1pPr>
              <a:buFont typeface="Arial" pitchFamily="34" charset="0"/>
              <a:buChar char="•"/>
              <a:defRPr sz="1600">
                <a:latin typeface="Verdana" pitchFamily="34" charset="0"/>
                <a:ea typeface="Verdana" pitchFamily="34" charset="0"/>
                <a:cs typeface="Verdana" pitchFamily="34" charset="0"/>
              </a:defRPr>
            </a:lvl1pPr>
            <a:lvl2pPr>
              <a:buFont typeface="Arial" pitchFamily="34" charset="0"/>
              <a:buChar char="•"/>
              <a:defRPr sz="1600">
                <a:latin typeface="Verdana" pitchFamily="34" charset="0"/>
                <a:ea typeface="Verdana" pitchFamily="34" charset="0"/>
                <a:cs typeface="Verdana" pitchFamily="34" charset="0"/>
              </a:defRPr>
            </a:lvl2pPr>
            <a:lvl3pPr>
              <a:buFont typeface="Arial" pitchFamily="34" charset="0"/>
              <a:buChar char="•"/>
              <a:defRPr sz="1600">
                <a:latin typeface="Verdana" pitchFamily="34" charset="0"/>
                <a:ea typeface="Verdana" pitchFamily="34" charset="0"/>
                <a:cs typeface="Verdana" pitchFamily="34" charset="0"/>
              </a:defRPr>
            </a:lvl3pPr>
            <a:lvl4pPr>
              <a:buFont typeface="Arial" pitchFamily="34" charset="0"/>
              <a:buChar char="•"/>
              <a:defRPr sz="1600">
                <a:latin typeface="Verdana" pitchFamily="34" charset="0"/>
                <a:ea typeface="Verdana" pitchFamily="34" charset="0"/>
                <a:cs typeface="Verdana" pitchFamily="34" charset="0"/>
              </a:defRPr>
            </a:lvl4pPr>
            <a:lvl5pPr>
              <a:buFont typeface="Arial" pitchFamily="34" charset="0"/>
              <a:buChar cha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056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C05C5ED-8FFF-43A6-BC15-F55B813E0C99}" type="slidenum">
              <a:rPr lang="en-US"/>
              <a:pPr>
                <a:defRPr/>
              </a:pPr>
              <a:t>‹#›</a:t>
            </a:fld>
            <a:endParaRPr lang="en-US"/>
          </a:p>
        </p:txBody>
      </p:sp>
    </p:spTree>
    <p:extLst>
      <p:ext uri="{BB962C8B-B14F-4D97-AF65-F5344CB8AC3E}">
        <p14:creationId xmlns:p14="http://schemas.microsoft.com/office/powerpoint/2010/main" val="343697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19238BD-80BA-44F5-84AF-97B2D92EEFC8}" type="slidenum">
              <a:rPr lang="en-US"/>
              <a:pPr>
                <a:defRPr/>
              </a:pPr>
              <a:t>‹#›</a:t>
            </a:fld>
            <a:endParaRPr lang="en-US"/>
          </a:p>
        </p:txBody>
      </p:sp>
    </p:spTree>
    <p:extLst>
      <p:ext uri="{BB962C8B-B14F-4D97-AF65-F5344CB8AC3E}">
        <p14:creationId xmlns:p14="http://schemas.microsoft.com/office/powerpoint/2010/main" val="2369160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ABEBE87B-C5A4-4003-B365-2FFB67DF8303}" type="slidenum">
              <a:rPr lang="en-US"/>
              <a:pPr>
                <a:defRPr/>
              </a:pPr>
              <a:t>‹#›</a:t>
            </a:fld>
            <a:endParaRPr lang="en-US"/>
          </a:p>
        </p:txBody>
      </p:sp>
    </p:spTree>
    <p:extLst>
      <p:ext uri="{BB962C8B-B14F-4D97-AF65-F5344CB8AC3E}">
        <p14:creationId xmlns:p14="http://schemas.microsoft.com/office/powerpoint/2010/main" val="103988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5DD8CA1-EE75-42BA-96E0-FD05D9CCA087}" type="slidenum">
              <a:rPr lang="en-US"/>
              <a:pPr>
                <a:defRPr/>
              </a:pPr>
              <a:t>‹#›</a:t>
            </a:fld>
            <a:endParaRPr lang="en-US"/>
          </a:p>
        </p:txBody>
      </p:sp>
    </p:spTree>
    <p:extLst>
      <p:ext uri="{BB962C8B-B14F-4D97-AF65-F5344CB8AC3E}">
        <p14:creationId xmlns:p14="http://schemas.microsoft.com/office/powerpoint/2010/main" val="138960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CE5E28E6-E721-487F-8A5F-7A27EE1AC9E1}" type="slidenum">
              <a:rPr lang="en-US"/>
              <a:pPr>
                <a:defRPr/>
              </a:pPr>
              <a:t>‹#›</a:t>
            </a:fld>
            <a:endParaRPr lang="en-US"/>
          </a:p>
        </p:txBody>
      </p:sp>
    </p:spTree>
    <p:extLst>
      <p:ext uri="{BB962C8B-B14F-4D97-AF65-F5344CB8AC3E}">
        <p14:creationId xmlns:p14="http://schemas.microsoft.com/office/powerpoint/2010/main" val="419513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20C02BE2-D79B-41AE-A32D-E05B632926B9}" type="slidenum">
              <a:rPr lang="en-US"/>
              <a:pPr>
                <a:defRPr/>
              </a:pPr>
              <a:t>‹#›</a:t>
            </a:fld>
            <a:endParaRPr lang="en-US"/>
          </a:p>
        </p:txBody>
      </p:sp>
    </p:spTree>
    <p:extLst>
      <p:ext uri="{BB962C8B-B14F-4D97-AF65-F5344CB8AC3E}">
        <p14:creationId xmlns:p14="http://schemas.microsoft.com/office/powerpoint/2010/main" val="13768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E9D4DA55-62D4-4895-98BF-754B95D9643C}" type="slidenum">
              <a:rPr lang="en-US"/>
              <a:pPr>
                <a:defRPr/>
              </a:pPr>
              <a:t>‹#›</a:t>
            </a:fld>
            <a:endParaRPr lang="en-US"/>
          </a:p>
        </p:txBody>
      </p:sp>
    </p:spTree>
    <p:extLst>
      <p:ext uri="{BB962C8B-B14F-4D97-AF65-F5344CB8AC3E}">
        <p14:creationId xmlns:p14="http://schemas.microsoft.com/office/powerpoint/2010/main" val="429386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AFD26488-332C-47B7-9295-299E9C73575A}" type="slidenum">
              <a:rPr lang="en-US"/>
              <a:pPr>
                <a:defRPr/>
              </a:pPr>
              <a:t>‹#›</a:t>
            </a:fld>
            <a:endParaRPr lang="en-US"/>
          </a:p>
        </p:txBody>
      </p:sp>
    </p:spTree>
    <p:extLst>
      <p:ext uri="{BB962C8B-B14F-4D97-AF65-F5344CB8AC3E}">
        <p14:creationId xmlns:p14="http://schemas.microsoft.com/office/powerpoint/2010/main" val="2111819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2D137A7-A50D-4BF3-9E6B-E6270AA3F326}" type="slidenum">
              <a:rPr lang="en-US"/>
              <a:pPr>
                <a:defRPr/>
              </a:pPr>
              <a:t>‹#›</a:t>
            </a:fld>
            <a:endParaRPr lang="en-US"/>
          </a:p>
        </p:txBody>
      </p:sp>
    </p:spTree>
    <p:extLst>
      <p:ext uri="{BB962C8B-B14F-4D97-AF65-F5344CB8AC3E}">
        <p14:creationId xmlns:p14="http://schemas.microsoft.com/office/powerpoint/2010/main" val="189114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63ED0149-4D27-4E0E-B0CE-9A5DB949F577}" type="slidenum">
              <a:rPr lang="en-US"/>
              <a:pPr>
                <a:defRPr/>
              </a:pPr>
              <a:t>‹#›</a:t>
            </a:fld>
            <a:endParaRPr lang="en-US"/>
          </a:p>
        </p:txBody>
      </p:sp>
    </p:spTree>
    <p:extLst>
      <p:ext uri="{BB962C8B-B14F-4D97-AF65-F5344CB8AC3E}">
        <p14:creationId xmlns:p14="http://schemas.microsoft.com/office/powerpoint/2010/main" val="347149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49E5F03-1A18-4A10-8479-4A8147C2BF9D}" type="slidenum">
              <a:rPr lang="en-US"/>
              <a:pPr>
                <a:defRPr/>
              </a:pPr>
              <a:t>‹#›</a:t>
            </a:fld>
            <a:endParaRPr lang="en-US"/>
          </a:p>
        </p:txBody>
      </p:sp>
    </p:spTree>
    <p:extLst>
      <p:ext uri="{BB962C8B-B14F-4D97-AF65-F5344CB8AC3E}">
        <p14:creationId xmlns:p14="http://schemas.microsoft.com/office/powerpoint/2010/main" val="351314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263B6F2-99C1-401B-BAAA-5DC4B4D716F8}" type="slidenum">
              <a:rPr lang="en-US"/>
              <a:pPr>
                <a:defRPr/>
              </a:pPr>
              <a:t>‹#›</a:t>
            </a:fld>
            <a:endParaRPr lang="en-US"/>
          </a:p>
        </p:txBody>
      </p:sp>
    </p:spTree>
    <p:extLst>
      <p:ext uri="{BB962C8B-B14F-4D97-AF65-F5344CB8AC3E}">
        <p14:creationId xmlns:p14="http://schemas.microsoft.com/office/powerpoint/2010/main" val="130007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17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60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84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2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26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636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3DD7A2E-EE7A-489B-AC01-B41FBD1D155C}" type="slidenum">
              <a:rPr lang="en-US"/>
              <a:pPr>
                <a:defRPr/>
              </a:pPr>
              <a:t>‹#›</a:t>
            </a:fld>
            <a:endParaRPr lang="en-US"/>
          </a:p>
        </p:txBody>
      </p:sp>
    </p:spTree>
    <p:extLst>
      <p:ext uri="{BB962C8B-B14F-4D97-AF65-F5344CB8AC3E}">
        <p14:creationId xmlns:p14="http://schemas.microsoft.com/office/powerpoint/2010/main" val="289313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599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64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0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556E6-E031-4193-85A7-3513C0697CBF}" type="datetimeFigureOut">
              <a:rPr lang="en-US" smtClean="0">
                <a:solidFill>
                  <a:prstClr val="black">
                    <a:tint val="75000"/>
                  </a:prstClr>
                </a:solidFill>
              </a:rPr>
              <a:pPr/>
              <a:t>7/22/2018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5B35C-E756-4DEB-91EB-32B6A7DE5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1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FB15D6-8685-4179-9FFA-94BC056346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048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6F2D5E-72A0-4F03-B663-BB0A468730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67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C7AB1E-B3E3-408A-9F94-0ECAD99EC7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43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D0ECDA-04D9-4E54-BBAF-76BDCA3B54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94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E86983F-DDB6-47B8-A073-2ADFC6AAA9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35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553E34-1268-4863-B335-F445351272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2565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325FFFFF-5020-4BB7-8F71-F6D5A4DF3BAE}" type="slidenum">
              <a:rPr lang="en-US"/>
              <a:pPr>
                <a:defRPr/>
              </a:pPr>
              <a:t>‹#›</a:t>
            </a:fld>
            <a:endParaRPr lang="en-US"/>
          </a:p>
        </p:txBody>
      </p:sp>
    </p:spTree>
    <p:extLst>
      <p:ext uri="{BB962C8B-B14F-4D97-AF65-F5344CB8AC3E}">
        <p14:creationId xmlns:p14="http://schemas.microsoft.com/office/powerpoint/2010/main" val="2787815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43B4F17-3334-434C-8521-31E747B65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791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BB96440-9FA5-4AB4-92C4-713F25CCAB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061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8989402-ED2E-4E1C-B0B7-0B5F7C7A1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813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34B298-0F4C-4B3F-B999-F268F4D014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973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8FD049-8CD6-4994-9E7F-F631D35C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431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44" y="2129731"/>
            <a:ext cx="7771963" cy="1470422"/>
          </a:xfrm>
          <a:noFill/>
        </p:spPr>
        <p:txBody>
          <a:bodyPr/>
          <a:lstStyle/>
          <a:p>
            <a:r>
              <a:rPr lang="en-US" smtClean="0"/>
              <a:t>Click to edit Master title style</a:t>
            </a:r>
            <a:endParaRPr lang="en-US"/>
          </a:p>
        </p:txBody>
      </p:sp>
      <p:sp>
        <p:nvSpPr>
          <p:cNvPr id="3" name="Subtitle 2"/>
          <p:cNvSpPr>
            <a:spLocks noGrp="1"/>
          </p:cNvSpPr>
          <p:nvPr>
            <p:ph type="subTitle" idx="1"/>
          </p:nvPr>
        </p:nvSpPr>
        <p:spPr>
          <a:xfrm>
            <a:off x="1372043" y="3885903"/>
            <a:ext cx="6399926" cy="1753195"/>
          </a:xfrm>
        </p:spPr>
        <p:txBody>
          <a:bodyPr/>
          <a:lstStyle>
            <a:lvl1pPr marL="0" indent="0" algn="ctr">
              <a:buNone/>
              <a:defRPr/>
            </a:lvl1pPr>
            <a:lvl2pPr marL="423321" indent="0" algn="ctr">
              <a:buNone/>
              <a:defRPr/>
            </a:lvl2pPr>
            <a:lvl3pPr marL="846643" indent="0" algn="ctr">
              <a:buNone/>
              <a:defRPr/>
            </a:lvl3pPr>
            <a:lvl4pPr marL="1269964" indent="0" algn="ctr">
              <a:buNone/>
              <a:defRPr/>
            </a:lvl4pPr>
            <a:lvl5pPr marL="1693286" indent="0" algn="ctr">
              <a:buNone/>
              <a:defRPr/>
            </a:lvl5pPr>
            <a:lvl6pPr marL="2116607" indent="0" algn="ctr">
              <a:buNone/>
              <a:defRPr/>
            </a:lvl6pPr>
            <a:lvl7pPr marL="2539929" indent="0" algn="ctr">
              <a:buNone/>
              <a:defRPr/>
            </a:lvl7pPr>
            <a:lvl8pPr marL="2963250" indent="0" algn="ctr">
              <a:buNone/>
              <a:defRPr/>
            </a:lvl8pPr>
            <a:lvl9pPr marL="33865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7605324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349984"/>
      </p:ext>
    </p:extLst>
  </p:cSld>
  <p:clrMapOvr>
    <a:masterClrMapping/>
  </p:clrMapOvr>
  <p:transition spd="med"/>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851"/>
            <a:ext cx="7771963"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438" y="2906613"/>
            <a:ext cx="7771963" cy="1500188"/>
          </a:xfrm>
        </p:spPr>
        <p:txBody>
          <a:bodyPr anchor="b"/>
          <a:lstStyle>
            <a:lvl1pPr marL="0" indent="0">
              <a:buNone/>
              <a:defRPr sz="1900"/>
            </a:lvl1pPr>
            <a:lvl2pPr marL="423321" indent="0">
              <a:buNone/>
              <a:defRPr sz="1700"/>
            </a:lvl2pPr>
            <a:lvl3pPr marL="846643" indent="0">
              <a:buNone/>
              <a:defRPr sz="1500"/>
            </a:lvl3pPr>
            <a:lvl4pPr marL="1269964" indent="0">
              <a:buNone/>
              <a:defRPr sz="1300"/>
            </a:lvl4pPr>
            <a:lvl5pPr marL="1693286" indent="0">
              <a:buNone/>
              <a:defRPr sz="1300"/>
            </a:lvl5pPr>
            <a:lvl6pPr marL="2116607" indent="0">
              <a:buNone/>
              <a:defRPr sz="1300"/>
            </a:lvl6pPr>
            <a:lvl7pPr marL="2539929" indent="0">
              <a:buNone/>
              <a:defRPr sz="1300"/>
            </a:lvl7pPr>
            <a:lvl8pPr marL="2963250" indent="0">
              <a:buNone/>
              <a:defRPr sz="1300"/>
            </a:lvl8pPr>
            <a:lvl9pPr marL="3386572" indent="0">
              <a:buNone/>
              <a:defRPr sz="1300"/>
            </a:lvl9pPr>
          </a:lstStyle>
          <a:p>
            <a:pPr lvl="0"/>
            <a:r>
              <a:rPr lang="en-US" smtClean="0"/>
              <a:t>Click to edit Master text styles</a:t>
            </a:r>
          </a:p>
        </p:txBody>
      </p:sp>
    </p:spTree>
    <p:extLst>
      <p:ext uri="{BB962C8B-B14F-4D97-AF65-F5344CB8AC3E}">
        <p14:creationId xmlns:p14="http://schemas.microsoft.com/office/powerpoint/2010/main" val="44306337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802" y="1071562"/>
            <a:ext cx="4137958"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585" y="1071562"/>
            <a:ext cx="4139415"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52615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71" y="275333"/>
            <a:ext cx="82293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6" y="1534423"/>
            <a:ext cx="4040372" cy="639961"/>
          </a:xfrm>
        </p:spPr>
        <p:txBody>
          <a:bodyPr anchor="b"/>
          <a:lstStyle>
            <a:lvl1pPr marL="0" indent="0">
              <a:buNone/>
              <a:defRPr sz="2200" b="1"/>
            </a:lvl1pPr>
            <a:lvl2pPr marL="423321" indent="0">
              <a:buNone/>
              <a:defRPr sz="1900" b="1"/>
            </a:lvl2pPr>
            <a:lvl3pPr marL="846643" indent="0">
              <a:buNone/>
              <a:defRPr sz="1700" b="1"/>
            </a:lvl3pPr>
            <a:lvl4pPr marL="1269964" indent="0">
              <a:buNone/>
              <a:defRPr sz="1500" b="1"/>
            </a:lvl4pPr>
            <a:lvl5pPr marL="1693286" indent="0">
              <a:buNone/>
              <a:defRPr sz="1500" b="1"/>
            </a:lvl5pPr>
            <a:lvl6pPr marL="2116607" indent="0">
              <a:buNone/>
              <a:defRPr sz="1500" b="1"/>
            </a:lvl6pPr>
            <a:lvl7pPr marL="2539929" indent="0">
              <a:buNone/>
              <a:defRPr sz="1500" b="1"/>
            </a:lvl7pPr>
            <a:lvl8pPr marL="2963250" indent="0">
              <a:buNone/>
              <a:defRPr sz="1500" b="1"/>
            </a:lvl8pPr>
            <a:lvl9pPr marL="338657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346" y="2174380"/>
            <a:ext cx="4040372"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28" y="1534423"/>
            <a:ext cx="4041828" cy="639961"/>
          </a:xfrm>
        </p:spPr>
        <p:txBody>
          <a:bodyPr anchor="b"/>
          <a:lstStyle>
            <a:lvl1pPr marL="0" indent="0">
              <a:buNone/>
              <a:defRPr sz="2200" b="1"/>
            </a:lvl1pPr>
            <a:lvl2pPr marL="423321" indent="0">
              <a:buNone/>
              <a:defRPr sz="1900" b="1"/>
            </a:lvl2pPr>
            <a:lvl3pPr marL="846643" indent="0">
              <a:buNone/>
              <a:defRPr sz="1700" b="1"/>
            </a:lvl3pPr>
            <a:lvl4pPr marL="1269964" indent="0">
              <a:buNone/>
              <a:defRPr sz="1500" b="1"/>
            </a:lvl4pPr>
            <a:lvl5pPr marL="1693286" indent="0">
              <a:buNone/>
              <a:defRPr sz="1500" b="1"/>
            </a:lvl5pPr>
            <a:lvl6pPr marL="2116607" indent="0">
              <a:buNone/>
              <a:defRPr sz="1500" b="1"/>
            </a:lvl6pPr>
            <a:lvl7pPr marL="2539929" indent="0">
              <a:buNone/>
              <a:defRPr sz="1500" b="1"/>
            </a:lvl7pPr>
            <a:lvl8pPr marL="2963250" indent="0">
              <a:buNone/>
              <a:defRPr sz="1500" b="1"/>
            </a:lvl8pPr>
            <a:lvl9pPr marL="338657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28" y="2174380"/>
            <a:ext cx="4041828"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0720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8A2CF05F-48ED-416B-B7D1-C8763478EA31}" type="slidenum">
              <a:rPr lang="en-US"/>
              <a:pPr>
                <a:defRPr/>
              </a:pPr>
              <a:t>‹#›</a:t>
            </a:fld>
            <a:endParaRPr lang="en-US"/>
          </a:p>
        </p:txBody>
      </p:sp>
    </p:spTree>
    <p:extLst>
      <p:ext uri="{BB962C8B-B14F-4D97-AF65-F5344CB8AC3E}">
        <p14:creationId xmlns:p14="http://schemas.microsoft.com/office/powerpoint/2010/main" val="318659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371083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21589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2356"/>
            <a:ext cx="3007704"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747" y="272356"/>
            <a:ext cx="5110910" cy="5853410"/>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5" y="1434708"/>
            <a:ext cx="3007704" cy="4691063"/>
          </a:xfrm>
        </p:spPr>
        <p:txBody>
          <a:bodyPr/>
          <a:lstStyle>
            <a:lvl1pPr marL="0" indent="0">
              <a:buNone/>
              <a:defRPr sz="1300"/>
            </a:lvl1pPr>
            <a:lvl2pPr marL="423321" indent="0">
              <a:buNone/>
              <a:defRPr sz="1100"/>
            </a:lvl2pPr>
            <a:lvl3pPr marL="846643" indent="0">
              <a:buNone/>
              <a:defRPr sz="900"/>
            </a:lvl3pPr>
            <a:lvl4pPr marL="1269964" indent="0">
              <a:buNone/>
              <a:defRPr sz="800"/>
            </a:lvl4pPr>
            <a:lvl5pPr marL="1693286" indent="0">
              <a:buNone/>
              <a:defRPr sz="800"/>
            </a:lvl5pPr>
            <a:lvl6pPr marL="2116607" indent="0">
              <a:buNone/>
              <a:defRPr sz="800"/>
            </a:lvl6pPr>
            <a:lvl7pPr marL="2539929" indent="0">
              <a:buNone/>
              <a:defRPr sz="800"/>
            </a:lvl7pPr>
            <a:lvl8pPr marL="2963250" indent="0">
              <a:buNone/>
              <a:defRPr sz="800"/>
            </a:lvl8pPr>
            <a:lvl9pPr marL="3386572" indent="0">
              <a:buNone/>
              <a:defRPr sz="800"/>
            </a:lvl9pPr>
          </a:lstStyle>
          <a:p>
            <a:pPr lvl="0"/>
            <a:r>
              <a:rPr lang="en-US" smtClean="0"/>
              <a:t>Click to edit Master text styles</a:t>
            </a:r>
          </a:p>
        </p:txBody>
      </p:sp>
    </p:spTree>
    <p:extLst>
      <p:ext uri="{BB962C8B-B14F-4D97-AF65-F5344CB8AC3E}">
        <p14:creationId xmlns:p14="http://schemas.microsoft.com/office/powerpoint/2010/main" val="418093261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75" y="4801245"/>
            <a:ext cx="5485235"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975" y="613172"/>
            <a:ext cx="5485235" cy="4115098"/>
          </a:xfrm>
        </p:spPr>
        <p:txBody>
          <a:bodyPr/>
          <a:lstStyle>
            <a:lvl1pPr marL="0" indent="0">
              <a:buNone/>
              <a:defRPr sz="3000"/>
            </a:lvl1pPr>
            <a:lvl2pPr marL="423321" indent="0">
              <a:buNone/>
              <a:defRPr sz="2600"/>
            </a:lvl2pPr>
            <a:lvl3pPr marL="846643" indent="0">
              <a:buNone/>
              <a:defRPr sz="2200"/>
            </a:lvl3pPr>
            <a:lvl4pPr marL="1269964" indent="0">
              <a:buNone/>
              <a:defRPr sz="1900"/>
            </a:lvl4pPr>
            <a:lvl5pPr marL="1693286" indent="0">
              <a:buNone/>
              <a:defRPr sz="1900"/>
            </a:lvl5pPr>
            <a:lvl6pPr marL="2116607" indent="0">
              <a:buNone/>
              <a:defRPr sz="1900"/>
            </a:lvl6pPr>
            <a:lvl7pPr marL="2539929" indent="0">
              <a:buNone/>
              <a:defRPr sz="1900"/>
            </a:lvl7pPr>
            <a:lvl8pPr marL="2963250" indent="0">
              <a:buNone/>
              <a:defRPr sz="1900"/>
            </a:lvl8pPr>
            <a:lvl9pPr marL="3386572" indent="0">
              <a:buNone/>
              <a:defRPr sz="1900"/>
            </a:lvl9pPr>
          </a:lstStyle>
          <a:p>
            <a:pPr lvl="0"/>
            <a:endParaRPr lang="en-US" noProof="0" smtClean="0"/>
          </a:p>
        </p:txBody>
      </p:sp>
      <p:sp>
        <p:nvSpPr>
          <p:cNvPr id="4" name="Text Placeholder 3"/>
          <p:cNvSpPr>
            <a:spLocks noGrp="1"/>
          </p:cNvSpPr>
          <p:nvPr>
            <p:ph type="body" sz="half" idx="2"/>
          </p:nvPr>
        </p:nvSpPr>
        <p:spPr>
          <a:xfrm>
            <a:off x="1792975" y="5366792"/>
            <a:ext cx="5485235" cy="805161"/>
          </a:xfrm>
        </p:spPr>
        <p:txBody>
          <a:bodyPr/>
          <a:lstStyle>
            <a:lvl1pPr marL="0" indent="0">
              <a:buNone/>
              <a:defRPr sz="1300"/>
            </a:lvl1pPr>
            <a:lvl2pPr marL="423321" indent="0">
              <a:buNone/>
              <a:defRPr sz="1100"/>
            </a:lvl2pPr>
            <a:lvl3pPr marL="846643" indent="0">
              <a:buNone/>
              <a:defRPr sz="900"/>
            </a:lvl3pPr>
            <a:lvl4pPr marL="1269964" indent="0">
              <a:buNone/>
              <a:defRPr sz="800"/>
            </a:lvl4pPr>
            <a:lvl5pPr marL="1693286" indent="0">
              <a:buNone/>
              <a:defRPr sz="800"/>
            </a:lvl5pPr>
            <a:lvl6pPr marL="2116607" indent="0">
              <a:buNone/>
              <a:defRPr sz="800"/>
            </a:lvl6pPr>
            <a:lvl7pPr marL="2539929" indent="0">
              <a:buNone/>
              <a:defRPr sz="800"/>
            </a:lvl7pPr>
            <a:lvl8pPr marL="2963250" indent="0">
              <a:buNone/>
              <a:defRPr sz="800"/>
            </a:lvl8pPr>
            <a:lvl9pPr marL="3386572" indent="0">
              <a:buNone/>
              <a:defRPr sz="800"/>
            </a:lvl9pPr>
          </a:lstStyle>
          <a:p>
            <a:pPr lvl="0"/>
            <a:r>
              <a:rPr lang="en-US" smtClean="0"/>
              <a:t>Click to edit Master text styles</a:t>
            </a:r>
          </a:p>
        </p:txBody>
      </p:sp>
    </p:spTree>
    <p:extLst>
      <p:ext uri="{BB962C8B-B14F-4D97-AF65-F5344CB8AC3E}">
        <p14:creationId xmlns:p14="http://schemas.microsoft.com/office/powerpoint/2010/main" val="394189289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21774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729" y="1"/>
            <a:ext cx="2285271" cy="5929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18903" cy="5929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273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706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472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5553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4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F59B91F8-2A22-4F50-AA45-E317E81B4F53}" type="slidenum">
              <a:rPr lang="en-US"/>
              <a:pPr>
                <a:defRPr/>
              </a:pPr>
              <a:t>‹#›</a:t>
            </a:fld>
            <a:endParaRPr lang="en-US"/>
          </a:p>
        </p:txBody>
      </p:sp>
    </p:spTree>
    <p:extLst>
      <p:ext uri="{BB962C8B-B14F-4D97-AF65-F5344CB8AC3E}">
        <p14:creationId xmlns:p14="http://schemas.microsoft.com/office/powerpoint/2010/main" val="195177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184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5553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824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401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8109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156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20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34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81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35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229D52C6-B80D-47D6-BB70-447AEA850BCF}" type="slidenum">
              <a:rPr lang="en-US"/>
              <a:pPr>
                <a:defRPr/>
              </a:pPr>
              <a:t>‹#›</a:t>
            </a:fld>
            <a:endParaRPr lang="en-US"/>
          </a:p>
        </p:txBody>
      </p:sp>
    </p:spTree>
    <p:extLst>
      <p:ext uri="{BB962C8B-B14F-4D97-AF65-F5344CB8AC3E}">
        <p14:creationId xmlns:p14="http://schemas.microsoft.com/office/powerpoint/2010/main" val="124898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941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89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1" name="Group 10"/>
          <p:cNvGrpSpPr/>
          <p:nvPr userDrawn="1"/>
        </p:nvGrpSpPr>
        <p:grpSpPr>
          <a:xfrm>
            <a:off x="0" y="6237312"/>
            <a:ext cx="9144000" cy="620688"/>
            <a:chOff x="0" y="6237312"/>
            <a:chExt cx="9144000" cy="620688"/>
          </a:xfrm>
        </p:grpSpPr>
        <p:pic>
          <p:nvPicPr>
            <p:cNvPr id="8" name="Picture 2" descr="C:\Users\Vincent\Documents\BrightCarbon\2.0_Marketing_Materials\PowerPoint\Bright Carbon Background\fiber overlay.png"/>
            <p:cNvPicPr>
              <a:picLocks noChangeAspect="1" noChangeArrowheads="1"/>
            </p:cNvPicPr>
            <p:nvPr userDrawn="1"/>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13000"/>
                      </a14:imgEffect>
                      <a14:imgEffect>
                        <a14:brightnessContrast bright="-20000" contrast="40000"/>
                      </a14:imgEffect>
                    </a14:imgLayer>
                  </a14:imgProps>
                </a:ext>
                <a:ext uri="{28A0092B-C50C-407E-A947-70E740481C1C}">
                  <a14:useLocalDpi xmlns:a14="http://schemas.microsoft.com/office/drawing/2010/main" val="0"/>
                </a:ext>
              </a:extLst>
            </a:blip>
            <a:srcRect t="96987"/>
            <a:stretch/>
          </p:blipFill>
          <p:spPr bwMode="auto">
            <a:xfrm>
              <a:off x="0" y="6651360"/>
              <a:ext cx="9144000" cy="2066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auto">
            <a:xfrm>
              <a:off x="0" y="6651360"/>
              <a:ext cx="9144000" cy="18000"/>
            </a:xfrm>
            <a:prstGeom prst="rect">
              <a:avLst/>
            </a:prstGeom>
            <a:solidFill>
              <a:schemeClr val="bg1"/>
            </a:solidFill>
            <a:ln w="22225" algn="ctr">
              <a:noFill/>
              <a:prstDash val="sysDot"/>
              <a:miter lim="800000"/>
              <a:headEnd/>
              <a:tailEnd/>
            </a:ln>
            <a:effectLst>
              <a:outerShdw blurRad="63500" algn="ctr" rotWithShape="0">
                <a:schemeClr val="bg1"/>
              </a:outerShdw>
            </a:effectLst>
          </p:spPr>
          <p:txBody>
            <a:bodyPr wrap="none" rtlCol="0" anchor="ctr"/>
            <a:lstStyle/>
            <a:p>
              <a:pPr algn="ctr" fontAlgn="auto">
                <a:spcBef>
                  <a:spcPts val="0"/>
                </a:spcBef>
                <a:spcAft>
                  <a:spcPts val="0"/>
                </a:spcAft>
              </a:pPr>
              <a:endParaRPr lang="en-GB" dirty="0">
                <a:solidFill>
                  <a:prstClr val="black"/>
                </a:solidFill>
                <a:latin typeface="Arial"/>
                <a:cs typeface="+mn-cs"/>
              </a:endParaRPr>
            </a:p>
          </p:txBody>
        </p:sp>
        <p:sp>
          <p:nvSpPr>
            <p:cNvPr id="10" name="Rectangle 9"/>
            <p:cNvSpPr/>
            <p:nvPr userDrawn="1"/>
          </p:nvSpPr>
          <p:spPr bwMode="auto">
            <a:xfrm>
              <a:off x="0" y="6237312"/>
              <a:ext cx="9144000" cy="260598"/>
            </a:xfrm>
            <a:prstGeom prst="rect">
              <a:avLst/>
            </a:prstGeom>
            <a:solidFill>
              <a:schemeClr val="bg1">
                <a:alpha val="7000"/>
              </a:schemeClr>
            </a:solidFill>
            <a:ln w="22225" algn="ctr">
              <a:noFill/>
              <a:prstDash val="sysDot"/>
              <a:miter lim="800000"/>
              <a:headEnd/>
              <a:tailEnd/>
            </a:ln>
            <a:effectLst/>
          </p:spPr>
          <p:txBody>
            <a:bodyPr wrap="none" rtlCol="0" anchor="ctr"/>
            <a:lstStyle/>
            <a:p>
              <a:pPr algn="ctr" fontAlgn="auto">
                <a:spcBef>
                  <a:spcPts val="0"/>
                </a:spcBef>
                <a:spcAft>
                  <a:spcPts val="0"/>
                </a:spcAft>
              </a:pPr>
              <a:endParaRPr lang="en-GB" dirty="0">
                <a:solidFill>
                  <a:prstClr val="black"/>
                </a:solidFill>
                <a:latin typeface="Arial"/>
                <a:cs typeface="+mn-cs"/>
              </a:endParaRPr>
            </a:p>
          </p:txBody>
        </p:sp>
      </p:grpSp>
      <p:sp>
        <p:nvSpPr>
          <p:cNvPr id="4" name="Date Placeholder 3"/>
          <p:cNvSpPr>
            <a:spLocks noGrp="1"/>
          </p:cNvSpPr>
          <p:nvPr>
            <p:ph type="dt" sz="half" idx="10"/>
          </p:nvPr>
        </p:nvSpPr>
        <p:spPr/>
        <p:txBody>
          <a:bodyPr/>
          <a:lstStyle/>
          <a:p>
            <a:fld id="{DE90593A-CA68-4681-A604-53A307B3C96A}" type="datetimeFigureOut">
              <a:rPr lang="en-GB" smtClean="0">
                <a:solidFill>
                  <a:prstClr val="black">
                    <a:lumMod val="65000"/>
                    <a:lumOff val="35000"/>
                  </a:prstClr>
                </a:solidFill>
              </a:rPr>
              <a:pPr/>
              <a:t>22/07/2018</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87C95B-1BCF-46A2-9860-8911D3382E72}"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39549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90593A-CA68-4681-A604-53A307B3C96A}" type="datetimeFigureOut">
              <a:rPr lang="en-GB" smtClean="0">
                <a:solidFill>
                  <a:prstClr val="black">
                    <a:lumMod val="65000"/>
                    <a:lumOff val="35000"/>
                  </a:prstClr>
                </a:solidFill>
              </a:rPr>
              <a:pPr/>
              <a:t>22/07/2018</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87C95B-1BCF-46A2-9860-8911D3382E72}"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7767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42BF7-A65B-4125-8914-EBF79B244D89}" type="datetimeFigureOut">
              <a:rPr lang="en-GB" smtClean="0">
                <a:solidFill>
                  <a:prstClr val="black">
                    <a:lumMod val="65000"/>
                    <a:lumOff val="35000"/>
                  </a:prstClr>
                </a:solidFill>
              </a:rPr>
              <a:pPr/>
              <a:t>22/07/2018</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779E259-83C6-4EE6-876E-75225F954A2E}"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98892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F4739F-8346-4EDF-BCDA-AAE583AEAE52}" type="datetimeFigureOut">
              <a:rPr lang="en-GB" smtClean="0">
                <a:solidFill>
                  <a:prstClr val="black">
                    <a:tint val="75000"/>
                  </a:prstClr>
                </a:solidFill>
              </a:rPr>
              <a:pPr/>
              <a:t>22/07/2018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CC8DDCC-EDC2-400F-81EE-82775CFA03F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6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 name="AutoShape 34"/>
          <p:cNvCxnSpPr>
            <a:cxnSpLocks noChangeShapeType="1"/>
          </p:cNvCxnSpPr>
          <p:nvPr/>
        </p:nvCxnSpPr>
        <p:spPr bwMode="auto">
          <a:xfrm>
            <a:off x="0" y="1268413"/>
            <a:ext cx="9144000" cy="0"/>
          </a:xfrm>
          <a:prstGeom prst="straightConnector1">
            <a:avLst/>
          </a:prstGeom>
          <a:noFill/>
          <a:ln w="247650">
            <a:solidFill>
              <a:srgbClr val="FF0000"/>
            </a:solidFill>
            <a:round/>
            <a:headEnd/>
            <a:tailEnd/>
          </a:ln>
          <a:extLst>
            <a:ext uri="{909E8E84-426E-40DD-AFC4-6F175D3DCCD1}">
              <a14:hiddenFill xmlns:a14="http://schemas.microsoft.com/office/drawing/2010/main">
                <a:noFill/>
              </a14:hiddenFill>
            </a:ext>
          </a:extLst>
        </p:spPr>
      </p:cxnSp>
      <p:cxnSp>
        <p:nvCxnSpPr>
          <p:cNvPr id="4" name="AutoShape 36"/>
          <p:cNvCxnSpPr>
            <a:cxnSpLocks noChangeShapeType="1"/>
          </p:cNvCxnSpPr>
          <p:nvPr/>
        </p:nvCxnSpPr>
        <p:spPr bwMode="auto">
          <a:xfrm>
            <a:off x="0" y="4724400"/>
            <a:ext cx="9144000" cy="0"/>
          </a:xfrm>
          <a:prstGeom prst="straightConnector1">
            <a:avLst/>
          </a:prstGeom>
          <a:noFill/>
          <a:ln w="190500">
            <a:solidFill>
              <a:srgbClr val="FF0000"/>
            </a:solidFill>
            <a:round/>
            <a:headEnd/>
            <a:tailEnd/>
          </a:ln>
          <a:extLst>
            <a:ext uri="{909E8E84-426E-40DD-AFC4-6F175D3DCCD1}">
              <a14:hiddenFill xmlns:a14="http://schemas.microsoft.com/office/drawing/2010/main">
                <a:noFill/>
              </a14:hiddenFill>
            </a:ext>
          </a:extLst>
        </p:spPr>
      </p:cxnSp>
      <p:sp>
        <p:nvSpPr>
          <p:cNvPr id="5" name="Text Box 41"/>
          <p:cNvSpPr txBox="1">
            <a:spLocks noChangeArrowheads="1"/>
          </p:cNvSpPr>
          <p:nvPr/>
        </p:nvSpPr>
        <p:spPr bwMode="auto">
          <a:xfrm>
            <a:off x="2841625" y="5157788"/>
            <a:ext cx="3641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2800" dirty="0" smtClean="0">
                <a:solidFill>
                  <a:srgbClr val="000000"/>
                </a:solidFill>
                <a:latin typeface="Tahoma" pitchFamily="34" charset="0"/>
                <a:cs typeface="Tahoma" pitchFamily="34" charset="0"/>
              </a:rPr>
              <a:t>Haileyesus Getahun</a:t>
            </a:r>
          </a:p>
          <a:p>
            <a:pPr algn="ctr" eaLnBrk="1" hangingPunct="1">
              <a:defRPr/>
            </a:pPr>
            <a:r>
              <a:rPr lang="en-GB" sz="2800" dirty="0" smtClean="0">
                <a:solidFill>
                  <a:srgbClr val="000000"/>
                </a:solidFill>
                <a:latin typeface="Tahoma" pitchFamily="34" charset="0"/>
                <a:cs typeface="Tahoma" pitchFamily="34" charset="0"/>
              </a:rPr>
              <a:t>TB Department, WHO</a:t>
            </a:r>
          </a:p>
          <a:p>
            <a:pPr algn="ctr" eaLnBrk="1" hangingPunct="1">
              <a:defRPr/>
            </a:pPr>
            <a:r>
              <a:rPr lang="en-GB" sz="2800" dirty="0" smtClean="0">
                <a:solidFill>
                  <a:srgbClr val="000000"/>
                </a:solidFill>
                <a:latin typeface="Tahoma" pitchFamily="34" charset="0"/>
                <a:cs typeface="Tahoma" pitchFamily="34" charset="0"/>
              </a:rPr>
              <a:t>Geneva, Switzerland</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6529388"/>
            <a:ext cx="87550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7" name="Rectangle 25"/>
          <p:cNvSpPr>
            <a:spLocks noGrp="1" noChangeArrowheads="1"/>
          </p:cNvSpPr>
          <p:nvPr>
            <p:ph type="ctrTitle"/>
          </p:nvPr>
        </p:nvSpPr>
        <p:spPr>
          <a:xfrm>
            <a:off x="179388" y="1989138"/>
            <a:ext cx="8713787" cy="1143000"/>
          </a:xfrm>
        </p:spPr>
        <p:txBody>
          <a:bodyPr/>
          <a:lstStyle>
            <a:lvl1pPr>
              <a:defRPr b="1"/>
            </a:lvl1pPr>
          </a:lstStyle>
          <a:p>
            <a:r>
              <a:rPr lang="en-US" smtClean="0"/>
              <a:t>Click to edit Master title style</a:t>
            </a:r>
            <a:endParaRPr lang="en-GB"/>
          </a:p>
        </p:txBody>
      </p:sp>
    </p:spTree>
    <p:extLst>
      <p:ext uri="{BB962C8B-B14F-4D97-AF65-F5344CB8AC3E}">
        <p14:creationId xmlns:p14="http://schemas.microsoft.com/office/powerpoint/2010/main" val="390520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48289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54704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28775"/>
            <a:ext cx="4135438"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1628775"/>
            <a:ext cx="4137025"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375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F21A851F-CB8B-4CFC-8AB4-04C1EBC16D97}" type="slidenum">
              <a:rPr lang="en-US"/>
              <a:pPr>
                <a:defRPr/>
              </a:pPr>
              <a:t>‹#›</a:t>
            </a:fld>
            <a:endParaRPr lang="en-US"/>
          </a:p>
        </p:txBody>
      </p:sp>
    </p:spTree>
    <p:extLst>
      <p:ext uri="{BB962C8B-B14F-4D97-AF65-F5344CB8AC3E}">
        <p14:creationId xmlns:p14="http://schemas.microsoft.com/office/powerpoint/2010/main" val="25557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5248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67003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277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280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2209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586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260350"/>
            <a:ext cx="2105025" cy="6337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260350"/>
            <a:ext cx="6167438"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80220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351838" cy="865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628775"/>
            <a:ext cx="8424863" cy="4968875"/>
          </a:xfrm>
        </p:spPr>
        <p:txBody>
          <a:bodyPr/>
          <a:lstStyle/>
          <a:p>
            <a:pPr lvl="0"/>
            <a:r>
              <a:rPr lang="en-US" noProof="0" dirty="0" smtClean="0"/>
              <a:t>Click icon to add table</a:t>
            </a:r>
            <a:endParaRPr lang="en-GB" noProof="0" dirty="0"/>
          </a:p>
        </p:txBody>
      </p:sp>
    </p:spTree>
    <p:extLst>
      <p:ext uri="{BB962C8B-B14F-4D97-AF65-F5344CB8AC3E}">
        <p14:creationId xmlns:p14="http://schemas.microsoft.com/office/powerpoint/2010/main" val="27735475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Tahoma" pitchFamily="34" charset="0"/>
                <a:cs typeface="Tahoma" pitchFamily="34" charset="0"/>
              </a:defRPr>
            </a:lvl1pPr>
          </a:lstStyle>
          <a:p>
            <a:pPr>
              <a:defRPr/>
            </a:pPr>
            <a:fld id="{11E7C222-7D65-4489-9CE3-B12BEC905720}" type="datetimeFigureOut">
              <a:rPr lang="en-GB" altLang="it-IT"/>
              <a:pPr>
                <a:defRPr/>
              </a:pPr>
              <a:t>22/07/2018</a:t>
            </a:fld>
            <a:endParaRPr lang="en-GB" altLang="it-IT"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Tahoma" pitchFamily="34" charset="0"/>
                <a:cs typeface="Tahoma" pitchFamily="34" charset="0"/>
              </a:defRPr>
            </a:lvl1pPr>
          </a:lstStyle>
          <a:p>
            <a:pPr>
              <a:defRPr/>
            </a:pPr>
            <a:endParaRPr lang="en-GB" alt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Tahoma" pitchFamily="34" charset="0"/>
                <a:cs typeface="Tahoma" pitchFamily="34" charset="0"/>
              </a:defRPr>
            </a:lvl1pPr>
          </a:lstStyle>
          <a:p>
            <a:pPr>
              <a:defRPr/>
            </a:pPr>
            <a:fld id="{51DAF719-376D-4219-9169-FFAFE3E9D87F}" type="slidenum">
              <a:rPr lang="en-GB" altLang="it-IT"/>
              <a:pPr>
                <a:defRPr/>
              </a:pPr>
              <a:t>‹#›</a:t>
            </a:fld>
            <a:endParaRPr lang="en-GB" altLang="it-IT" dirty="0"/>
          </a:p>
        </p:txBody>
      </p:sp>
    </p:spTree>
    <p:extLst>
      <p:ext uri="{BB962C8B-B14F-4D97-AF65-F5344CB8AC3E}">
        <p14:creationId xmlns:p14="http://schemas.microsoft.com/office/powerpoint/2010/main" val="1732205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A7725D2-70F0-4077-B01B-06816D87BC9E}" type="slidenum">
              <a:rPr lang="en-US"/>
              <a:pPr>
                <a:defRPr/>
              </a:pPr>
              <a:t>‹#›</a:t>
            </a:fld>
            <a:endParaRPr lang="en-US"/>
          </a:p>
        </p:txBody>
      </p:sp>
    </p:spTree>
    <p:extLst>
      <p:ext uri="{BB962C8B-B14F-4D97-AF65-F5344CB8AC3E}">
        <p14:creationId xmlns:p14="http://schemas.microsoft.com/office/powerpoint/2010/main" val="1079451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92AED2A3-97CB-41C7-BFB6-6A4B043CAACF}" type="slidenum">
              <a:rPr lang="en-US"/>
              <a:pPr>
                <a:defRPr/>
              </a:pPr>
              <a:t>‹#›</a:t>
            </a:fld>
            <a:endParaRPr lang="en-US"/>
          </a:p>
        </p:txBody>
      </p:sp>
    </p:spTree>
    <p:extLst>
      <p:ext uri="{BB962C8B-B14F-4D97-AF65-F5344CB8AC3E}">
        <p14:creationId xmlns:p14="http://schemas.microsoft.com/office/powerpoint/2010/main" val="1032360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8B88647-CA52-4801-BE07-0601F8728F4A}" type="slidenum">
              <a:rPr lang="en-US"/>
              <a:pPr>
                <a:defRPr/>
              </a:pPr>
              <a:t>‹#›</a:t>
            </a:fld>
            <a:endParaRPr lang="en-US"/>
          </a:p>
        </p:txBody>
      </p:sp>
    </p:spTree>
    <p:extLst>
      <p:ext uri="{BB962C8B-B14F-4D97-AF65-F5344CB8AC3E}">
        <p14:creationId xmlns:p14="http://schemas.microsoft.com/office/powerpoint/2010/main" val="308579828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196BA61-F9AB-40CB-AFA5-AE8540AB4C4A}" type="slidenum">
              <a:rPr lang="en-US"/>
              <a:pPr>
                <a:defRPr/>
              </a:pPr>
              <a:t>‹#›</a:t>
            </a:fld>
            <a:endParaRPr lang="en-US"/>
          </a:p>
        </p:txBody>
      </p:sp>
    </p:spTree>
    <p:extLst>
      <p:ext uri="{BB962C8B-B14F-4D97-AF65-F5344CB8AC3E}">
        <p14:creationId xmlns:p14="http://schemas.microsoft.com/office/powerpoint/2010/main" val="235661682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E1E5711-34F3-4D9E-865F-F6DA8E0F20A8}" type="slidenum">
              <a:rPr lang="en-US"/>
              <a:pPr>
                <a:defRPr/>
              </a:pPr>
              <a:t>‹#›</a:t>
            </a:fld>
            <a:endParaRPr lang="en-US"/>
          </a:p>
        </p:txBody>
      </p:sp>
    </p:spTree>
    <p:extLst>
      <p:ext uri="{BB962C8B-B14F-4D97-AF65-F5344CB8AC3E}">
        <p14:creationId xmlns:p14="http://schemas.microsoft.com/office/powerpoint/2010/main" val="106235075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8733476-C4D3-47FC-91AA-7B1DB834C722}" type="slidenum">
              <a:rPr lang="en-US"/>
              <a:pPr>
                <a:defRPr/>
              </a:pPr>
              <a:t>‹#›</a:t>
            </a:fld>
            <a:endParaRPr lang="en-US"/>
          </a:p>
        </p:txBody>
      </p:sp>
    </p:spTree>
    <p:extLst>
      <p:ext uri="{BB962C8B-B14F-4D97-AF65-F5344CB8AC3E}">
        <p14:creationId xmlns:p14="http://schemas.microsoft.com/office/powerpoint/2010/main" val="86326143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64E45E76-E56A-4443-B94B-58FD58F676CA}" type="slidenum">
              <a:rPr lang="en-US"/>
              <a:pPr>
                <a:defRPr/>
              </a:pPr>
              <a:t>‹#›</a:t>
            </a:fld>
            <a:endParaRPr lang="en-US"/>
          </a:p>
        </p:txBody>
      </p:sp>
    </p:spTree>
    <p:extLst>
      <p:ext uri="{BB962C8B-B14F-4D97-AF65-F5344CB8AC3E}">
        <p14:creationId xmlns:p14="http://schemas.microsoft.com/office/powerpoint/2010/main" val="314350746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C1CCF344-50E7-4DE9-A553-8A368788115B}" type="slidenum">
              <a:rPr lang="en-US"/>
              <a:pPr>
                <a:defRPr/>
              </a:pPr>
              <a:t>‹#›</a:t>
            </a:fld>
            <a:endParaRPr lang="en-US"/>
          </a:p>
        </p:txBody>
      </p:sp>
    </p:spTree>
    <p:extLst>
      <p:ext uri="{BB962C8B-B14F-4D97-AF65-F5344CB8AC3E}">
        <p14:creationId xmlns:p14="http://schemas.microsoft.com/office/powerpoint/2010/main" val="10021317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55C698-15D9-41A9-BD69-69BE3A5B2F53}" type="slidenum">
              <a:rPr lang="en-US"/>
              <a:pPr>
                <a:defRPr/>
              </a:pPr>
              <a:t>‹#›</a:t>
            </a:fld>
            <a:endParaRPr lang="en-US"/>
          </a:p>
        </p:txBody>
      </p:sp>
    </p:spTree>
    <p:extLst>
      <p:ext uri="{BB962C8B-B14F-4D97-AF65-F5344CB8AC3E}">
        <p14:creationId xmlns:p14="http://schemas.microsoft.com/office/powerpoint/2010/main" val="28176606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242ABEE-A8B2-478A-9F02-683634F4BDF3}" type="slidenum">
              <a:rPr lang="en-US"/>
              <a:pPr>
                <a:defRPr/>
              </a:pPr>
              <a:t>‹#›</a:t>
            </a:fld>
            <a:endParaRPr lang="en-US"/>
          </a:p>
        </p:txBody>
      </p:sp>
    </p:spTree>
    <p:extLst>
      <p:ext uri="{BB962C8B-B14F-4D97-AF65-F5344CB8AC3E}">
        <p14:creationId xmlns:p14="http://schemas.microsoft.com/office/powerpoint/2010/main" val="241519389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421F5DE-C16E-454F-BBCA-B7528253FAF8}" type="slidenum">
              <a:rPr lang="en-US"/>
              <a:pPr>
                <a:defRPr/>
              </a:pPr>
              <a:t>‹#›</a:t>
            </a:fld>
            <a:endParaRPr lang="en-US"/>
          </a:p>
        </p:txBody>
      </p:sp>
    </p:spTree>
    <p:extLst>
      <p:ext uri="{BB962C8B-B14F-4D97-AF65-F5344CB8AC3E}">
        <p14:creationId xmlns:p14="http://schemas.microsoft.com/office/powerpoint/2010/main" val="281070596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8C48A11-D199-4378-895A-09E5CEE06016}" type="slidenum">
              <a:rPr lang="en-US"/>
              <a:pPr>
                <a:defRPr/>
              </a:pPr>
              <a:t>‹#›</a:t>
            </a:fld>
            <a:endParaRPr lang="en-US"/>
          </a:p>
        </p:txBody>
      </p:sp>
    </p:spTree>
    <p:extLst>
      <p:ext uri="{BB962C8B-B14F-4D97-AF65-F5344CB8AC3E}">
        <p14:creationId xmlns:p14="http://schemas.microsoft.com/office/powerpoint/2010/main" val="40406873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7.png"/><Relationship Id="rId4" Type="http://schemas.openxmlformats.org/officeDocument/2006/relationships/slideLayout" Target="../slideLayouts/slideLayout5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7.png"/><Relationship Id="rId4" Type="http://schemas.openxmlformats.org/officeDocument/2006/relationships/slideLayout" Target="../slideLayouts/slideLayout6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4.xml"/><Relationship Id="rId7" Type="http://schemas.microsoft.com/office/2007/relationships/hdphoto" Target="../media/hdphoto1.wdp"/><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8.png"/><Relationship Id="rId5" Type="http://schemas.openxmlformats.org/officeDocument/2006/relationships/theme" Target="../theme/theme8.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0.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3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483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483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BC7104EE-E9EF-4AA9-BFEA-1B6416237013}" type="slidenum">
              <a:rPr lang="en-US"/>
              <a:pPr>
                <a:defRPr/>
              </a:pPr>
              <a:t>‹#›</a:t>
            </a:fld>
            <a:endParaRPr lang="en-US"/>
          </a:p>
        </p:txBody>
      </p:sp>
      <p:sp>
        <p:nvSpPr>
          <p:cNvPr id="3077" name="Rectangle 7"/>
          <p:cNvSpPr>
            <a:spLocks noGrp="1" noChangeArrowheads="1"/>
          </p:cNvSpPr>
          <p:nvPr>
            <p:ph type="title"/>
          </p:nvPr>
        </p:nvSpPr>
        <p:spPr bwMode="auto">
          <a:xfrm>
            <a:off x="684220" y="0"/>
            <a:ext cx="7769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6493B2">
                      <a:alpha val="75000"/>
                    </a:srgbClr>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57" r:id="rId1"/>
    <p:sldLayoutId id="2147486558" r:id="rId2"/>
    <p:sldLayoutId id="2147486559" r:id="rId3"/>
    <p:sldLayoutId id="2147486560" r:id="rId4"/>
    <p:sldLayoutId id="2147486561" r:id="rId5"/>
    <p:sldLayoutId id="2147486562" r:id="rId6"/>
    <p:sldLayoutId id="2147486563" r:id="rId7"/>
    <p:sldLayoutId id="2147486564" r:id="rId8"/>
    <p:sldLayoutId id="2147486565" r:id="rId9"/>
    <p:sldLayoutId id="2147486566" r:id="rId10"/>
    <p:sldLayoutId id="214748656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800">
          <a:solidFill>
            <a:srgbClr val="5F5F5F"/>
          </a:solidFill>
          <a:latin typeface="+mj-lt"/>
          <a:ea typeface="+mj-ea"/>
          <a:cs typeface="+mj-cs"/>
        </a:defRPr>
      </a:lvl1pPr>
      <a:lvl2pPr algn="ctr" rtl="0" eaLnBrk="0" fontAlgn="base" hangingPunct="0">
        <a:spcBef>
          <a:spcPct val="0"/>
        </a:spcBef>
        <a:spcAft>
          <a:spcPct val="0"/>
        </a:spcAft>
        <a:defRPr sz="4800">
          <a:solidFill>
            <a:srgbClr val="5F5F5F"/>
          </a:solidFill>
          <a:latin typeface="Arial" charset="0"/>
        </a:defRPr>
      </a:lvl2pPr>
      <a:lvl3pPr algn="ctr" rtl="0" eaLnBrk="0" fontAlgn="base" hangingPunct="0">
        <a:spcBef>
          <a:spcPct val="0"/>
        </a:spcBef>
        <a:spcAft>
          <a:spcPct val="0"/>
        </a:spcAft>
        <a:defRPr sz="4800">
          <a:solidFill>
            <a:srgbClr val="5F5F5F"/>
          </a:solidFill>
          <a:latin typeface="Arial" charset="0"/>
        </a:defRPr>
      </a:lvl3pPr>
      <a:lvl4pPr algn="ctr" rtl="0" eaLnBrk="0" fontAlgn="base" hangingPunct="0">
        <a:spcBef>
          <a:spcPct val="0"/>
        </a:spcBef>
        <a:spcAft>
          <a:spcPct val="0"/>
        </a:spcAft>
        <a:defRPr sz="4800">
          <a:solidFill>
            <a:srgbClr val="5F5F5F"/>
          </a:solidFill>
          <a:latin typeface="Arial" charset="0"/>
        </a:defRPr>
      </a:lvl4pPr>
      <a:lvl5pPr algn="ctr" rtl="0" eaLnBrk="0" fontAlgn="base" hangingPunct="0">
        <a:spcBef>
          <a:spcPct val="0"/>
        </a:spcBef>
        <a:spcAft>
          <a:spcPct val="0"/>
        </a:spcAft>
        <a:defRPr sz="4800">
          <a:solidFill>
            <a:srgbClr val="5F5F5F"/>
          </a:solidFill>
          <a:latin typeface="Arial" charset="0"/>
        </a:defRPr>
      </a:lvl5pPr>
      <a:lvl6pPr marL="457200" algn="ctr" rtl="0" fontAlgn="base">
        <a:spcBef>
          <a:spcPct val="0"/>
        </a:spcBef>
        <a:spcAft>
          <a:spcPct val="0"/>
        </a:spcAft>
        <a:defRPr sz="4800">
          <a:solidFill>
            <a:srgbClr val="5F5F5F"/>
          </a:solidFill>
          <a:latin typeface="Arial" charset="0"/>
        </a:defRPr>
      </a:lvl6pPr>
      <a:lvl7pPr marL="914400" algn="ctr" rtl="0" fontAlgn="base">
        <a:spcBef>
          <a:spcPct val="0"/>
        </a:spcBef>
        <a:spcAft>
          <a:spcPct val="0"/>
        </a:spcAft>
        <a:defRPr sz="4800">
          <a:solidFill>
            <a:srgbClr val="5F5F5F"/>
          </a:solidFill>
          <a:latin typeface="Arial" charset="0"/>
        </a:defRPr>
      </a:lvl7pPr>
      <a:lvl8pPr marL="1371600" algn="ctr" rtl="0" fontAlgn="base">
        <a:spcBef>
          <a:spcPct val="0"/>
        </a:spcBef>
        <a:spcAft>
          <a:spcPct val="0"/>
        </a:spcAft>
        <a:defRPr sz="4800">
          <a:solidFill>
            <a:srgbClr val="5F5F5F"/>
          </a:solidFill>
          <a:latin typeface="Arial" charset="0"/>
        </a:defRPr>
      </a:lvl8pPr>
      <a:lvl9pPr marL="1828800" algn="ctr" rtl="0" fontAlgn="base">
        <a:spcBef>
          <a:spcPct val="0"/>
        </a:spcBef>
        <a:spcAft>
          <a:spcPct val="0"/>
        </a:spcAft>
        <a:defRPr sz="48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E4575C5D-264E-4AD7-B880-1EF7D26845DB}" type="slidenum">
              <a:rPr lang="en-US"/>
              <a:pPr>
                <a:defRPr/>
              </a:pPr>
              <a:t>‹#›</a:t>
            </a:fld>
            <a:endParaRPr lang="en-US"/>
          </a:p>
        </p:txBody>
      </p:sp>
    </p:spTree>
    <p:extLst>
      <p:ext uri="{BB962C8B-B14F-4D97-AF65-F5344CB8AC3E}">
        <p14:creationId xmlns:p14="http://schemas.microsoft.com/office/powerpoint/2010/main" val="182686797"/>
      </p:ext>
    </p:extLst>
  </p:cSld>
  <p:clrMap bg1="lt1" tx1="dk1" bg2="lt2" tx2="dk2" accent1="accent1" accent2="accent2" accent3="accent3" accent4="accent4" accent5="accent5" accent6="accent6" hlink="hlink" folHlink="folHlink"/>
  <p:sldLayoutIdLst>
    <p:sldLayoutId id="2147487235" r:id="rId1"/>
    <p:sldLayoutId id="2147487236" r:id="rId2"/>
    <p:sldLayoutId id="2147487237" r:id="rId3"/>
    <p:sldLayoutId id="2147487238" r:id="rId4"/>
    <p:sldLayoutId id="2147487239" r:id="rId5"/>
    <p:sldLayoutId id="2147487240" r:id="rId6"/>
    <p:sldLayoutId id="2147487241" r:id="rId7"/>
    <p:sldLayoutId id="2147487242" r:id="rId8"/>
    <p:sldLayoutId id="2147487243" r:id="rId9"/>
    <p:sldLayoutId id="2147487244" r:id="rId10"/>
    <p:sldLayoutId id="214748724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it-IT" smtClean="0"/>
              <a:t>Cliquez pour modifier le style du titre</a:t>
            </a:r>
            <a:endParaRPr lang="fr-BE" altLang="it-IT" smtClean="0"/>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it-IT" smtClean="0"/>
              <a:t>Cliquez pour modifier les styles du texte du masque</a:t>
            </a:r>
          </a:p>
          <a:p>
            <a:pPr lvl="1"/>
            <a:r>
              <a:rPr lang="fr-FR" altLang="it-IT" smtClean="0"/>
              <a:t>Deuxième niveau</a:t>
            </a:r>
          </a:p>
          <a:p>
            <a:pPr lvl="2"/>
            <a:r>
              <a:rPr lang="fr-FR" altLang="it-IT" smtClean="0"/>
              <a:t>Troisième niveau</a:t>
            </a:r>
          </a:p>
          <a:p>
            <a:pPr lvl="3"/>
            <a:r>
              <a:rPr lang="fr-FR" altLang="it-IT" smtClean="0"/>
              <a:t>Quatrième niveau</a:t>
            </a:r>
          </a:p>
          <a:p>
            <a:pPr lvl="4"/>
            <a:r>
              <a:rPr lang="fr-FR" altLang="it-IT" smtClean="0"/>
              <a:t>Cinquième niveau</a:t>
            </a:r>
            <a:endParaRPr lang="fr-BE" altLang="it-IT"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057F6621-65EA-4FA5-B913-83EB9C627F0E}" type="datetime1">
              <a:rPr lang="fr-FR"/>
              <a:pPr>
                <a:defRPr/>
              </a:pPr>
              <a:t>22/07/2018</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27A6CD4-C2D7-41DD-9B7C-A248664F52D6}" type="slidenum">
              <a:rPr lang="fr-BE"/>
              <a:pPr>
                <a:defRPr/>
              </a:pPr>
              <a:t>‹#›</a:t>
            </a:fld>
            <a:endParaRPr lang="fr-BE" dirty="0"/>
          </a:p>
        </p:txBody>
      </p:sp>
    </p:spTree>
    <p:extLst>
      <p:ext uri="{BB962C8B-B14F-4D97-AF65-F5344CB8AC3E}">
        <p14:creationId xmlns:p14="http://schemas.microsoft.com/office/powerpoint/2010/main" val="848347402"/>
      </p:ext>
    </p:extLst>
  </p:cSld>
  <p:clrMap bg1="lt1" tx1="dk1" bg2="lt2" tx2="dk2" accent1="accent1" accent2="accent2" accent3="accent3" accent4="accent4" accent5="accent5" accent6="accent6" hlink="hlink" folHlink="folHlink"/>
  <p:sldLayoutIdLst>
    <p:sldLayoutId id="2147487262" r:id="rId1"/>
    <p:sldLayoutId id="2147487263" r:id="rId2"/>
    <p:sldLayoutId id="2147487264" r:id="rId3"/>
    <p:sldLayoutId id="2147487265" r:id="rId4"/>
    <p:sldLayoutId id="2147487266" r:id="rId5"/>
    <p:sldLayoutId id="2147487267" r:id="rId6"/>
    <p:sldLayoutId id="2147487268" r:id="rId7"/>
    <p:sldLayoutId id="2147487269" r:id="rId8"/>
    <p:sldLayoutId id="2147487270" r:id="rId9"/>
    <p:sldLayoutId id="2147487271" r:id="rId10"/>
    <p:sldLayoutId id="2147487272" r:id="rId11"/>
    <p:sldLayoutId id="214748727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43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4843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4843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9064BDC3-AB3F-4D89-BE92-1B95CFDF3747}" type="slidenum">
              <a:rPr lang="en-US"/>
              <a:pPr>
                <a:defRPr/>
              </a:pPr>
              <a:t>‹#›</a:t>
            </a:fld>
            <a:endParaRPr lang="en-US"/>
          </a:p>
        </p:txBody>
      </p:sp>
      <p:sp>
        <p:nvSpPr>
          <p:cNvPr id="4101" name="Rectangle 7"/>
          <p:cNvSpPr>
            <a:spLocks noGrp="1" noChangeArrowheads="1"/>
          </p:cNvSpPr>
          <p:nvPr>
            <p:ph type="title"/>
          </p:nvPr>
        </p:nvSpPr>
        <p:spPr bwMode="auto">
          <a:xfrm>
            <a:off x="684220" y="0"/>
            <a:ext cx="7769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6493B2">
                      <a:alpha val="75000"/>
                    </a:srgbClr>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68" r:id="rId1"/>
    <p:sldLayoutId id="2147486569" r:id="rId2"/>
    <p:sldLayoutId id="2147486570" r:id="rId3"/>
    <p:sldLayoutId id="2147486571" r:id="rId4"/>
    <p:sldLayoutId id="2147486572" r:id="rId5"/>
    <p:sldLayoutId id="2147486573" r:id="rId6"/>
    <p:sldLayoutId id="2147486574" r:id="rId7"/>
    <p:sldLayoutId id="2147486575" r:id="rId8"/>
    <p:sldLayoutId id="2147486576" r:id="rId9"/>
    <p:sldLayoutId id="2147486577" r:id="rId10"/>
    <p:sldLayoutId id="214748657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800">
          <a:solidFill>
            <a:srgbClr val="5F5F5F"/>
          </a:solidFill>
          <a:latin typeface="+mj-lt"/>
          <a:ea typeface="+mj-ea"/>
          <a:cs typeface="+mj-cs"/>
        </a:defRPr>
      </a:lvl1pPr>
      <a:lvl2pPr algn="ctr" rtl="0" eaLnBrk="0" fontAlgn="base" hangingPunct="0">
        <a:spcBef>
          <a:spcPct val="0"/>
        </a:spcBef>
        <a:spcAft>
          <a:spcPct val="0"/>
        </a:spcAft>
        <a:defRPr sz="4800">
          <a:solidFill>
            <a:srgbClr val="5F5F5F"/>
          </a:solidFill>
          <a:latin typeface="Arial" charset="0"/>
        </a:defRPr>
      </a:lvl2pPr>
      <a:lvl3pPr algn="ctr" rtl="0" eaLnBrk="0" fontAlgn="base" hangingPunct="0">
        <a:spcBef>
          <a:spcPct val="0"/>
        </a:spcBef>
        <a:spcAft>
          <a:spcPct val="0"/>
        </a:spcAft>
        <a:defRPr sz="4800">
          <a:solidFill>
            <a:srgbClr val="5F5F5F"/>
          </a:solidFill>
          <a:latin typeface="Arial" charset="0"/>
        </a:defRPr>
      </a:lvl3pPr>
      <a:lvl4pPr algn="ctr" rtl="0" eaLnBrk="0" fontAlgn="base" hangingPunct="0">
        <a:spcBef>
          <a:spcPct val="0"/>
        </a:spcBef>
        <a:spcAft>
          <a:spcPct val="0"/>
        </a:spcAft>
        <a:defRPr sz="4800">
          <a:solidFill>
            <a:srgbClr val="5F5F5F"/>
          </a:solidFill>
          <a:latin typeface="Arial" charset="0"/>
        </a:defRPr>
      </a:lvl4pPr>
      <a:lvl5pPr algn="ctr" rtl="0" eaLnBrk="0" fontAlgn="base" hangingPunct="0">
        <a:spcBef>
          <a:spcPct val="0"/>
        </a:spcBef>
        <a:spcAft>
          <a:spcPct val="0"/>
        </a:spcAft>
        <a:defRPr sz="4800">
          <a:solidFill>
            <a:srgbClr val="5F5F5F"/>
          </a:solidFill>
          <a:latin typeface="Arial" charset="0"/>
        </a:defRPr>
      </a:lvl5pPr>
      <a:lvl6pPr marL="457200" algn="ctr" rtl="0" fontAlgn="base">
        <a:spcBef>
          <a:spcPct val="0"/>
        </a:spcBef>
        <a:spcAft>
          <a:spcPct val="0"/>
        </a:spcAft>
        <a:defRPr sz="4800">
          <a:solidFill>
            <a:srgbClr val="5F5F5F"/>
          </a:solidFill>
          <a:latin typeface="Arial" charset="0"/>
        </a:defRPr>
      </a:lvl6pPr>
      <a:lvl7pPr marL="914400" algn="ctr" rtl="0" fontAlgn="base">
        <a:spcBef>
          <a:spcPct val="0"/>
        </a:spcBef>
        <a:spcAft>
          <a:spcPct val="0"/>
        </a:spcAft>
        <a:defRPr sz="4800">
          <a:solidFill>
            <a:srgbClr val="5F5F5F"/>
          </a:solidFill>
          <a:latin typeface="Arial" charset="0"/>
        </a:defRPr>
      </a:lvl7pPr>
      <a:lvl8pPr marL="1371600" algn="ctr" rtl="0" fontAlgn="base">
        <a:spcBef>
          <a:spcPct val="0"/>
        </a:spcBef>
        <a:spcAft>
          <a:spcPct val="0"/>
        </a:spcAft>
        <a:defRPr sz="4800">
          <a:solidFill>
            <a:srgbClr val="5F5F5F"/>
          </a:solidFill>
          <a:latin typeface="Arial" charset="0"/>
        </a:defRPr>
      </a:lvl8pPr>
      <a:lvl9pPr marL="1828800" algn="ctr" rtl="0" fontAlgn="base">
        <a:spcBef>
          <a:spcPct val="0"/>
        </a:spcBef>
        <a:spcAft>
          <a:spcPct val="0"/>
        </a:spcAft>
        <a:defRPr sz="48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2556E6-E031-4193-85A7-3513C0697CBF}" type="datetimeFigureOut">
              <a:rPr lang="en-US" smtClean="0">
                <a:solidFill>
                  <a:prstClr val="black">
                    <a:tint val="75000"/>
                  </a:prstClr>
                </a:solidFill>
                <a:latin typeface="Calibri"/>
              </a:rPr>
              <a:pPr fontAlgn="auto">
                <a:spcBef>
                  <a:spcPts val="0"/>
                </a:spcBef>
                <a:spcAft>
                  <a:spcPts val="0"/>
                </a:spcAft>
              </a:pPr>
              <a:t>7/22/2018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75B35C-E756-4DEB-91EB-32B6A7DE575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0354582"/>
      </p:ext>
    </p:extLst>
  </p:cSld>
  <p:clrMap bg1="lt1" tx1="dk1" bg2="lt2" tx2="dk2" accent1="accent1" accent2="accent2" accent3="accent3" accent4="accent4" accent5="accent5" accent6="accent6" hlink="hlink" folHlink="folHlink"/>
  <p:sldLayoutIdLst>
    <p:sldLayoutId id="2147486716" r:id="rId1"/>
    <p:sldLayoutId id="2147486717" r:id="rId2"/>
    <p:sldLayoutId id="2147486718" r:id="rId3"/>
    <p:sldLayoutId id="2147486719" r:id="rId4"/>
    <p:sldLayoutId id="2147486720" r:id="rId5"/>
    <p:sldLayoutId id="2147486721" r:id="rId6"/>
    <p:sldLayoutId id="2147486722" r:id="rId7"/>
    <p:sldLayoutId id="2147486723" r:id="rId8"/>
    <p:sldLayoutId id="2147486724" r:id="rId9"/>
    <p:sldLayoutId id="2147486725" r:id="rId10"/>
    <p:sldLayoutId id="214748672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2A09D6-4178-4A1A-AB69-3049A2CE62A2}" type="slidenum">
              <a:rPr lang="en-US" smtClean="0">
                <a:solidFill>
                  <a:srgbClr val="000000"/>
                </a:solidFill>
                <a:cs typeface="+mn-cs"/>
              </a:rPr>
              <a:pPr/>
              <a:t>‹#›</a:t>
            </a:fld>
            <a:endParaRPr lang="en-US" smtClean="0">
              <a:solidFill>
                <a:srgbClr val="000000"/>
              </a:solidFill>
              <a:cs typeface="+mn-cs"/>
            </a:endParaRPr>
          </a:p>
        </p:txBody>
      </p:sp>
    </p:spTree>
    <p:extLst>
      <p:ext uri="{BB962C8B-B14F-4D97-AF65-F5344CB8AC3E}">
        <p14:creationId xmlns:p14="http://schemas.microsoft.com/office/powerpoint/2010/main" val="2160036343"/>
      </p:ext>
    </p:extLst>
  </p:cSld>
  <p:clrMap bg1="lt1" tx1="dk1" bg2="lt2" tx2="dk2" accent1="accent1" accent2="accent2" accent3="accent3" accent4="accent4" accent5="accent5" accent6="accent6" hlink="hlink" folHlink="folHlink"/>
  <p:sldLayoutIdLst>
    <p:sldLayoutId id="2147486800" r:id="rId1"/>
    <p:sldLayoutId id="2147486801" r:id="rId2"/>
    <p:sldLayoutId id="2147486802" r:id="rId3"/>
    <p:sldLayoutId id="2147486803" r:id="rId4"/>
    <p:sldLayoutId id="2147486804" r:id="rId5"/>
    <p:sldLayoutId id="2147486805" r:id="rId6"/>
    <p:sldLayoutId id="2147486806" r:id="rId7"/>
    <p:sldLayoutId id="2147486807" r:id="rId8"/>
    <p:sldLayoutId id="2147486808" r:id="rId9"/>
    <p:sldLayoutId id="2147486809" r:id="rId10"/>
    <p:sldLayoutId id="2147486810"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0849" y="214315"/>
            <a:ext cx="8425939" cy="74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74" tIns="43938" rIns="87874" bIns="43938" numCol="1" anchor="ctr" anchorCtr="0" compatLnSpc="1">
            <a:prstTxWarp prst="textNoShape">
              <a:avLst/>
            </a:prstTxWarp>
          </a:bodyPr>
          <a:lstStyle/>
          <a:p>
            <a:pPr lvl="0"/>
            <a:r>
              <a:rPr lang="en-US" altLang="en-US" smtClean="0"/>
              <a:t>Clik to edit Master title style</a:t>
            </a:r>
          </a:p>
        </p:txBody>
      </p:sp>
      <p:sp>
        <p:nvSpPr>
          <p:cNvPr id="1027" name="Rectangle 4"/>
          <p:cNvSpPr>
            <a:spLocks noGrp="1" noChangeArrowheads="1"/>
          </p:cNvSpPr>
          <p:nvPr>
            <p:ph type="body" idx="1"/>
          </p:nvPr>
        </p:nvSpPr>
        <p:spPr bwMode="auto">
          <a:xfrm>
            <a:off x="340825" y="1050727"/>
            <a:ext cx="84172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9" tIns="43634" rIns="87269" bIns="436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15740" name="Text Box 28"/>
          <p:cNvSpPr txBox="1">
            <a:spLocks noChangeArrowheads="1"/>
          </p:cNvSpPr>
          <p:nvPr/>
        </p:nvSpPr>
        <p:spPr bwMode="auto">
          <a:xfrm>
            <a:off x="340851" y="6407101"/>
            <a:ext cx="406601" cy="316313"/>
          </a:xfrm>
          <a:prstGeom prst="rect">
            <a:avLst/>
          </a:prstGeom>
          <a:noFill/>
          <a:ln w="9525">
            <a:noFill/>
            <a:miter lim="800000"/>
            <a:headEnd/>
            <a:tailEnd/>
          </a:ln>
          <a:effectLst/>
        </p:spPr>
        <p:txBody>
          <a:bodyPr wrap="none" lIns="84653" tIns="42327" rIns="84653" bIns="42327">
            <a:spAutoFit/>
          </a:bodyPr>
          <a:lstStyle>
            <a:lvl1pPr defTabSz="908050" eaLnBrk="0" hangingPunct="0">
              <a:defRPr sz="2500" i="1">
                <a:solidFill>
                  <a:schemeClr val="tx1"/>
                </a:solidFill>
                <a:latin typeface="Arial Unicode MS" pitchFamily="34" charset="-128"/>
              </a:defRPr>
            </a:lvl1pPr>
            <a:lvl2pPr marL="742950" indent="-285750" defTabSz="908050" eaLnBrk="0" hangingPunct="0">
              <a:defRPr sz="2500" i="1">
                <a:solidFill>
                  <a:schemeClr val="tx1"/>
                </a:solidFill>
                <a:latin typeface="Arial Unicode MS" pitchFamily="34" charset="-128"/>
              </a:defRPr>
            </a:lvl2pPr>
            <a:lvl3pPr marL="1143000" indent="-228600" defTabSz="908050" eaLnBrk="0" hangingPunct="0">
              <a:defRPr sz="2500" i="1">
                <a:solidFill>
                  <a:schemeClr val="tx1"/>
                </a:solidFill>
                <a:latin typeface="Arial Unicode MS" pitchFamily="34" charset="-128"/>
              </a:defRPr>
            </a:lvl3pPr>
            <a:lvl4pPr marL="1600200" indent="-228600" defTabSz="908050" eaLnBrk="0" hangingPunct="0">
              <a:defRPr sz="2500" i="1">
                <a:solidFill>
                  <a:schemeClr val="tx1"/>
                </a:solidFill>
                <a:latin typeface="Arial Unicode MS" pitchFamily="34" charset="-128"/>
              </a:defRPr>
            </a:lvl4pPr>
            <a:lvl5pPr marL="2057400" indent="-228600" defTabSz="908050" eaLnBrk="0" hangingPunct="0">
              <a:defRPr sz="2500" i="1">
                <a:solidFill>
                  <a:schemeClr val="tx1"/>
                </a:solidFill>
                <a:latin typeface="Arial Unicode MS" pitchFamily="34" charset="-128"/>
              </a:defRPr>
            </a:lvl5pPr>
            <a:lvl6pPr marL="2514600" indent="-228600" defTabSz="908050" eaLnBrk="0" fontAlgn="base" hangingPunct="0">
              <a:spcBef>
                <a:spcPct val="0"/>
              </a:spcBef>
              <a:spcAft>
                <a:spcPct val="0"/>
              </a:spcAft>
              <a:defRPr sz="2500" i="1">
                <a:solidFill>
                  <a:schemeClr val="tx1"/>
                </a:solidFill>
                <a:latin typeface="Arial Unicode MS" pitchFamily="34" charset="-128"/>
              </a:defRPr>
            </a:lvl6pPr>
            <a:lvl7pPr marL="2971800" indent="-228600" defTabSz="908050" eaLnBrk="0" fontAlgn="base" hangingPunct="0">
              <a:spcBef>
                <a:spcPct val="0"/>
              </a:spcBef>
              <a:spcAft>
                <a:spcPct val="0"/>
              </a:spcAft>
              <a:defRPr sz="2500" i="1">
                <a:solidFill>
                  <a:schemeClr val="tx1"/>
                </a:solidFill>
                <a:latin typeface="Arial Unicode MS" pitchFamily="34" charset="-128"/>
              </a:defRPr>
            </a:lvl7pPr>
            <a:lvl8pPr marL="3429000" indent="-228600" defTabSz="908050" eaLnBrk="0" fontAlgn="base" hangingPunct="0">
              <a:spcBef>
                <a:spcPct val="0"/>
              </a:spcBef>
              <a:spcAft>
                <a:spcPct val="0"/>
              </a:spcAft>
              <a:defRPr sz="2500" i="1">
                <a:solidFill>
                  <a:schemeClr val="tx1"/>
                </a:solidFill>
                <a:latin typeface="Arial Unicode MS" pitchFamily="34" charset="-128"/>
              </a:defRPr>
            </a:lvl8pPr>
            <a:lvl9pPr marL="3886200" indent="-228600" defTabSz="908050" eaLnBrk="0" fontAlgn="base" hangingPunct="0">
              <a:spcBef>
                <a:spcPct val="0"/>
              </a:spcBef>
              <a:spcAft>
                <a:spcPct val="0"/>
              </a:spcAft>
              <a:defRPr sz="2500" i="1">
                <a:solidFill>
                  <a:schemeClr val="tx1"/>
                </a:solidFill>
                <a:latin typeface="Arial Unicode MS" pitchFamily="34" charset="-128"/>
              </a:defRPr>
            </a:lvl9pPr>
          </a:lstStyle>
          <a:p>
            <a:pPr eaLnBrk="1" hangingPunct="1">
              <a:defRPr/>
            </a:pPr>
            <a:fld id="{0222EB12-5036-40E5-B1C0-FA3CA032D3A9}" type="slidenum">
              <a:rPr lang="en-US" altLang="en-US" sz="1500" b="1" i="0" smtClean="0">
                <a:solidFill>
                  <a:srgbClr val="FFFFFF"/>
                </a:solidFill>
                <a:latin typeface="Arial" charset="0"/>
                <a:cs typeface="+mn-cs"/>
              </a:rPr>
              <a:pPr eaLnBrk="1" hangingPunct="1">
                <a:defRPr/>
              </a:pPr>
              <a:t>‹#›</a:t>
            </a:fld>
            <a:endParaRPr lang="en-US" altLang="en-US" sz="1500" b="1" i="0" smtClean="0">
              <a:solidFill>
                <a:srgbClr val="FFFFFF"/>
              </a:solidFill>
              <a:latin typeface="Arial" charset="0"/>
              <a:cs typeface="+mn-cs"/>
            </a:endParaRPr>
          </a:p>
        </p:txBody>
      </p:sp>
      <p:pic>
        <p:nvPicPr>
          <p:cNvPr id="1030" name="Picture 34" descr="WHO_Forms_SEARO-wh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 y="5908527"/>
            <a:ext cx="1985230" cy="8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7" name="Text Box 35"/>
          <p:cNvSpPr txBox="1">
            <a:spLocks noChangeArrowheads="1"/>
          </p:cNvSpPr>
          <p:nvPr/>
        </p:nvSpPr>
        <p:spPr bwMode="auto">
          <a:xfrm>
            <a:off x="8417199" y="6109445"/>
            <a:ext cx="559302" cy="343793"/>
          </a:xfrm>
          <a:prstGeom prst="rect">
            <a:avLst/>
          </a:prstGeom>
          <a:noFill/>
          <a:ln w="9525">
            <a:noFill/>
            <a:miter lim="800000"/>
            <a:headEnd/>
            <a:tailEnd/>
          </a:ln>
          <a:effectLst/>
        </p:spPr>
        <p:txBody>
          <a:bodyPr lIns="84664" tIns="42332" rIns="84664" bIns="42332">
            <a:spAutoFit/>
          </a:bodyPr>
          <a:lstStyle>
            <a:lvl1pPr defTabSz="942975" eaLnBrk="0" hangingPunct="0">
              <a:defRPr sz="2500" i="1">
                <a:solidFill>
                  <a:schemeClr val="tx1"/>
                </a:solidFill>
                <a:latin typeface="Arial Unicode MS" pitchFamily="34" charset="-128"/>
              </a:defRPr>
            </a:lvl1pPr>
            <a:lvl2pPr marL="742950" indent="-285750" defTabSz="942975" eaLnBrk="0" hangingPunct="0">
              <a:defRPr sz="2500" i="1">
                <a:solidFill>
                  <a:schemeClr val="tx1"/>
                </a:solidFill>
                <a:latin typeface="Arial Unicode MS" pitchFamily="34" charset="-128"/>
              </a:defRPr>
            </a:lvl2pPr>
            <a:lvl3pPr marL="1143000" indent="-228600" defTabSz="942975" eaLnBrk="0" hangingPunct="0">
              <a:defRPr sz="2500" i="1">
                <a:solidFill>
                  <a:schemeClr val="tx1"/>
                </a:solidFill>
                <a:latin typeface="Arial Unicode MS" pitchFamily="34" charset="-128"/>
              </a:defRPr>
            </a:lvl3pPr>
            <a:lvl4pPr marL="1600200" indent="-228600" defTabSz="942975" eaLnBrk="0" hangingPunct="0">
              <a:defRPr sz="2500" i="1">
                <a:solidFill>
                  <a:schemeClr val="tx1"/>
                </a:solidFill>
                <a:latin typeface="Arial Unicode MS" pitchFamily="34" charset="-128"/>
              </a:defRPr>
            </a:lvl4pPr>
            <a:lvl5pPr marL="2057400" indent="-228600" defTabSz="942975" eaLnBrk="0" hangingPunct="0">
              <a:defRPr sz="2500" i="1">
                <a:solidFill>
                  <a:schemeClr val="tx1"/>
                </a:solidFill>
                <a:latin typeface="Arial Unicode MS"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defRPr>
            </a:lvl9pPr>
          </a:lstStyle>
          <a:p>
            <a:pPr eaLnBrk="1" hangingPunct="1">
              <a:defRPr/>
            </a:pPr>
            <a:fld id="{A8DF7F4F-62BF-4B54-9656-E1F30364381A}" type="slidenum">
              <a:rPr lang="en-GB" altLang="en-US" sz="1700" i="0" smtClean="0">
                <a:solidFill>
                  <a:srgbClr val="FFFFFF"/>
                </a:solidFill>
                <a:cs typeface="+mn-cs"/>
              </a:rPr>
              <a:pPr eaLnBrk="1" hangingPunct="1">
                <a:defRPr/>
              </a:pPr>
              <a:t>‹#›</a:t>
            </a:fld>
            <a:endParaRPr lang="en-GB" altLang="en-US" sz="1700" i="0" smtClean="0">
              <a:solidFill>
                <a:srgbClr val="FFFFFF"/>
              </a:solidFill>
              <a:cs typeface="+mn-cs"/>
            </a:endParaRPr>
          </a:p>
        </p:txBody>
      </p:sp>
      <p:sp>
        <p:nvSpPr>
          <p:cNvPr id="115748" name="Text Box 36"/>
          <p:cNvSpPr txBox="1">
            <a:spLocks noChangeArrowheads="1"/>
          </p:cNvSpPr>
          <p:nvPr/>
        </p:nvSpPr>
        <p:spPr bwMode="auto">
          <a:xfrm>
            <a:off x="2264881" y="6072238"/>
            <a:ext cx="6082406" cy="491133"/>
          </a:xfrm>
          <a:prstGeom prst="rect">
            <a:avLst/>
          </a:prstGeom>
          <a:noFill/>
          <a:ln w="9525">
            <a:noFill/>
            <a:miter lim="800000"/>
            <a:headEnd/>
            <a:tailEnd/>
          </a:ln>
          <a:effectLst/>
        </p:spPr>
        <p:txBody>
          <a:bodyPr lIns="84664" tIns="42332" rIns="84664" bIns="42332">
            <a:spAutoFit/>
          </a:bodyPr>
          <a:lstStyle>
            <a:lvl1pPr defTabSz="942975" eaLnBrk="0" hangingPunct="0">
              <a:defRPr sz="2500" i="1">
                <a:solidFill>
                  <a:schemeClr val="tx1"/>
                </a:solidFill>
                <a:latin typeface="Arial Unicode MS" pitchFamily="34" charset="-128"/>
              </a:defRPr>
            </a:lvl1pPr>
            <a:lvl2pPr marL="742950" indent="-285750" defTabSz="942975" eaLnBrk="0" hangingPunct="0">
              <a:defRPr sz="2500" i="1">
                <a:solidFill>
                  <a:schemeClr val="tx1"/>
                </a:solidFill>
                <a:latin typeface="Arial Unicode MS" pitchFamily="34" charset="-128"/>
              </a:defRPr>
            </a:lvl2pPr>
            <a:lvl3pPr marL="1143000" indent="-228600" defTabSz="942975" eaLnBrk="0" hangingPunct="0">
              <a:defRPr sz="2500" i="1">
                <a:solidFill>
                  <a:schemeClr val="tx1"/>
                </a:solidFill>
                <a:latin typeface="Arial Unicode MS" pitchFamily="34" charset="-128"/>
              </a:defRPr>
            </a:lvl3pPr>
            <a:lvl4pPr marL="1600200" indent="-228600" defTabSz="942975" eaLnBrk="0" hangingPunct="0">
              <a:defRPr sz="2500" i="1">
                <a:solidFill>
                  <a:schemeClr val="tx1"/>
                </a:solidFill>
                <a:latin typeface="Arial Unicode MS" pitchFamily="34" charset="-128"/>
              </a:defRPr>
            </a:lvl4pPr>
            <a:lvl5pPr marL="2057400" indent="-228600" defTabSz="942975" eaLnBrk="0" hangingPunct="0">
              <a:defRPr sz="2500" i="1">
                <a:solidFill>
                  <a:schemeClr val="tx1"/>
                </a:solidFill>
                <a:latin typeface="Arial Unicode MS"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defRPr>
            </a:lvl9pPr>
          </a:lstStyle>
          <a:p>
            <a:pPr>
              <a:defRPr/>
            </a:pPr>
            <a:r>
              <a:rPr lang="en-US" sz="1300" b="1" i="0" dirty="0" smtClean="0">
                <a:solidFill>
                  <a:srgbClr val="FFFFFF"/>
                </a:solidFill>
                <a:effectLst>
                  <a:outerShdw blurRad="69850" dist="43180" dir="5400000" sx="0" sy="0">
                    <a:srgbClr val="000000">
                      <a:alpha val="65000"/>
                    </a:srgbClr>
                  </a:outerShdw>
                </a:effectLst>
                <a:cs typeface="+mn-cs"/>
              </a:rPr>
              <a:t>Strategic and Technical Advisory Group for Tuberculosis </a:t>
            </a:r>
          </a:p>
          <a:p>
            <a:pPr>
              <a:defRPr/>
            </a:pPr>
            <a:r>
              <a:rPr lang="en-US" sz="1300" b="1" i="0" dirty="0" smtClean="0">
                <a:solidFill>
                  <a:srgbClr val="FFFFFF"/>
                </a:solidFill>
                <a:effectLst>
                  <a:outerShdw blurRad="69850" dist="43180" dir="5400000" sx="0" sy="0">
                    <a:srgbClr val="000000">
                      <a:alpha val="65000"/>
                    </a:srgbClr>
                  </a:outerShdw>
                </a:effectLst>
                <a:cs typeface="+mn-cs"/>
              </a:rPr>
              <a:t>Geneva, 15-17 June 2015</a:t>
            </a:r>
            <a:endParaRPr lang="en-GB" sz="1300" i="0" dirty="0">
              <a:solidFill>
                <a:srgbClr val="FFFFFF"/>
              </a:solidFill>
              <a:cs typeface="+mn-cs"/>
            </a:endParaRPr>
          </a:p>
        </p:txBody>
      </p:sp>
    </p:spTree>
    <p:extLst>
      <p:ext uri="{BB962C8B-B14F-4D97-AF65-F5344CB8AC3E}">
        <p14:creationId xmlns:p14="http://schemas.microsoft.com/office/powerpoint/2010/main" val="4204009124"/>
      </p:ext>
    </p:extLst>
  </p:cSld>
  <p:clrMap bg1="dk2" tx1="lt1" bg2="dk1" tx2="lt2" accent1="accent1" accent2="accent2" accent3="accent3" accent4="accent4" accent5="accent5" accent6="accent6" hlink="hlink" folHlink="folHlink"/>
  <p:sldLayoutIdLst>
    <p:sldLayoutId id="2147486951" r:id="rId1"/>
    <p:sldLayoutId id="2147486952" r:id="rId2"/>
    <p:sldLayoutId id="2147486953" r:id="rId3"/>
    <p:sldLayoutId id="2147486954" r:id="rId4"/>
    <p:sldLayoutId id="2147486955" r:id="rId5"/>
    <p:sldLayoutId id="2147486956" r:id="rId6"/>
    <p:sldLayoutId id="2147486957" r:id="rId7"/>
    <p:sldLayoutId id="2147486958" r:id="rId8"/>
    <p:sldLayoutId id="2147486959" r:id="rId9"/>
    <p:sldLayoutId id="2147486960" r:id="rId10"/>
    <p:sldLayoutId id="2147486961" r:id="rId11"/>
  </p:sldLayoutIdLst>
  <p:transition spd="med"/>
  <p:timing>
    <p:tnLst>
      <p:par>
        <p:cTn id="1" dur="indefinite" restart="never" nodeType="tmRoot"/>
      </p:par>
    </p:tnLst>
  </p:timing>
  <p:txStyles>
    <p:titleStyle>
      <a:lvl1pPr algn="l" defTabSz="873101" rtl="0" eaLnBrk="0" fontAlgn="base" hangingPunct="0">
        <a:lnSpc>
          <a:spcPct val="75000"/>
        </a:lnSpc>
        <a:spcBef>
          <a:spcPct val="0"/>
        </a:spcBef>
        <a:spcAft>
          <a:spcPct val="0"/>
        </a:spcAft>
        <a:defRPr sz="2800" b="1">
          <a:solidFill>
            <a:srgbClr val="002060"/>
          </a:solidFill>
          <a:latin typeface="+mj-lt"/>
          <a:ea typeface="+mj-ea"/>
          <a:cs typeface="+mj-cs"/>
        </a:defRPr>
      </a:lvl1pPr>
      <a:lvl2pPr algn="l" defTabSz="873101" rtl="0" eaLnBrk="0" fontAlgn="base" hangingPunct="0">
        <a:lnSpc>
          <a:spcPct val="75000"/>
        </a:lnSpc>
        <a:spcBef>
          <a:spcPct val="0"/>
        </a:spcBef>
        <a:spcAft>
          <a:spcPct val="0"/>
        </a:spcAft>
        <a:defRPr sz="2800" b="1">
          <a:solidFill>
            <a:srgbClr val="002060"/>
          </a:solidFill>
          <a:latin typeface="Arial" charset="0"/>
        </a:defRPr>
      </a:lvl2pPr>
      <a:lvl3pPr algn="l" defTabSz="873101" rtl="0" eaLnBrk="0" fontAlgn="base" hangingPunct="0">
        <a:lnSpc>
          <a:spcPct val="75000"/>
        </a:lnSpc>
        <a:spcBef>
          <a:spcPct val="0"/>
        </a:spcBef>
        <a:spcAft>
          <a:spcPct val="0"/>
        </a:spcAft>
        <a:defRPr sz="2800" b="1">
          <a:solidFill>
            <a:srgbClr val="002060"/>
          </a:solidFill>
          <a:latin typeface="Arial" charset="0"/>
        </a:defRPr>
      </a:lvl3pPr>
      <a:lvl4pPr algn="l" defTabSz="873101" rtl="0" eaLnBrk="0" fontAlgn="base" hangingPunct="0">
        <a:lnSpc>
          <a:spcPct val="75000"/>
        </a:lnSpc>
        <a:spcBef>
          <a:spcPct val="0"/>
        </a:spcBef>
        <a:spcAft>
          <a:spcPct val="0"/>
        </a:spcAft>
        <a:defRPr sz="2800" b="1">
          <a:solidFill>
            <a:srgbClr val="002060"/>
          </a:solidFill>
          <a:latin typeface="Arial" charset="0"/>
        </a:defRPr>
      </a:lvl4pPr>
      <a:lvl5pPr algn="l" defTabSz="873101" rtl="0" eaLnBrk="0" fontAlgn="base" hangingPunct="0">
        <a:lnSpc>
          <a:spcPct val="75000"/>
        </a:lnSpc>
        <a:spcBef>
          <a:spcPct val="0"/>
        </a:spcBef>
        <a:spcAft>
          <a:spcPct val="0"/>
        </a:spcAft>
        <a:defRPr sz="2800" b="1">
          <a:solidFill>
            <a:srgbClr val="002060"/>
          </a:solidFill>
          <a:latin typeface="Arial" charset="0"/>
        </a:defRPr>
      </a:lvl5pPr>
      <a:lvl6pPr marL="423321" algn="l" defTabSz="873101" rtl="0" fontAlgn="base">
        <a:lnSpc>
          <a:spcPct val="75000"/>
        </a:lnSpc>
        <a:spcBef>
          <a:spcPct val="0"/>
        </a:spcBef>
        <a:spcAft>
          <a:spcPct val="0"/>
        </a:spcAft>
        <a:defRPr sz="2800" b="1">
          <a:solidFill>
            <a:schemeClr val="bg2"/>
          </a:solidFill>
          <a:latin typeface="Arial" charset="0"/>
        </a:defRPr>
      </a:lvl6pPr>
      <a:lvl7pPr marL="846643" algn="l" defTabSz="873101" rtl="0" fontAlgn="base">
        <a:lnSpc>
          <a:spcPct val="75000"/>
        </a:lnSpc>
        <a:spcBef>
          <a:spcPct val="0"/>
        </a:spcBef>
        <a:spcAft>
          <a:spcPct val="0"/>
        </a:spcAft>
        <a:defRPr sz="2800" b="1">
          <a:solidFill>
            <a:schemeClr val="bg2"/>
          </a:solidFill>
          <a:latin typeface="Arial" charset="0"/>
        </a:defRPr>
      </a:lvl7pPr>
      <a:lvl8pPr marL="1269964" algn="l" defTabSz="873101" rtl="0" fontAlgn="base">
        <a:lnSpc>
          <a:spcPct val="75000"/>
        </a:lnSpc>
        <a:spcBef>
          <a:spcPct val="0"/>
        </a:spcBef>
        <a:spcAft>
          <a:spcPct val="0"/>
        </a:spcAft>
        <a:defRPr sz="2800" b="1">
          <a:solidFill>
            <a:schemeClr val="bg2"/>
          </a:solidFill>
          <a:latin typeface="Arial" charset="0"/>
        </a:defRPr>
      </a:lvl8pPr>
      <a:lvl9pPr marL="1693286" algn="l" defTabSz="873101" rtl="0" fontAlgn="base">
        <a:lnSpc>
          <a:spcPct val="75000"/>
        </a:lnSpc>
        <a:spcBef>
          <a:spcPct val="0"/>
        </a:spcBef>
        <a:spcAft>
          <a:spcPct val="0"/>
        </a:spcAft>
        <a:defRPr sz="2800" b="1">
          <a:solidFill>
            <a:schemeClr val="bg2"/>
          </a:solidFill>
          <a:latin typeface="Arial" charset="0"/>
        </a:defRPr>
      </a:lvl9pPr>
    </p:titleStyle>
    <p:bodyStyle>
      <a:lvl1pPr marL="326310" indent="-326310" algn="l" defTabSz="873101" rtl="0" eaLnBrk="0" fontAlgn="base" hangingPunct="0">
        <a:spcBef>
          <a:spcPct val="20000"/>
        </a:spcBef>
        <a:spcAft>
          <a:spcPct val="0"/>
        </a:spcAft>
        <a:buClr>
          <a:schemeClr val="folHlink"/>
        </a:buClr>
        <a:buSzPct val="80000"/>
        <a:buFont typeface="Wingdings" pitchFamily="2" charset="2"/>
        <a:buBlip>
          <a:blip r:embed="rId14"/>
        </a:buBlip>
        <a:defRPr sz="2400">
          <a:solidFill>
            <a:schemeClr val="bg2"/>
          </a:solidFill>
          <a:latin typeface="+mn-lt"/>
          <a:ea typeface="+mn-ea"/>
          <a:cs typeface="+mn-cs"/>
        </a:defRPr>
      </a:lvl1pPr>
      <a:lvl2pPr marL="708476" indent="-271926" algn="l" defTabSz="873101" rtl="0" eaLnBrk="0" fontAlgn="base" hangingPunct="0">
        <a:spcBef>
          <a:spcPct val="20000"/>
        </a:spcBef>
        <a:spcAft>
          <a:spcPct val="0"/>
        </a:spcAft>
        <a:buClr>
          <a:schemeClr val="tx1"/>
        </a:buClr>
        <a:buSzPct val="90000"/>
        <a:buBlip>
          <a:blip r:embed="rId15"/>
        </a:buBlip>
        <a:defRPr sz="2200">
          <a:solidFill>
            <a:srgbClr val="000099"/>
          </a:solidFill>
          <a:latin typeface="+mn-lt"/>
        </a:defRPr>
      </a:lvl2pPr>
      <a:lvl3pPr marL="1090641" indent="-217540" algn="l" defTabSz="873101" rtl="0" eaLnBrk="0" fontAlgn="base" hangingPunct="0">
        <a:spcBef>
          <a:spcPct val="20000"/>
        </a:spcBef>
        <a:spcAft>
          <a:spcPct val="0"/>
        </a:spcAft>
        <a:buClr>
          <a:schemeClr val="accent1"/>
        </a:buClr>
        <a:buSzPct val="80000"/>
        <a:buFont typeface="Wingdings" pitchFamily="2" charset="2"/>
        <a:buBlip>
          <a:blip r:embed="rId16"/>
        </a:buBlip>
        <a:defRPr sz="2000">
          <a:solidFill>
            <a:schemeClr val="bg1"/>
          </a:solidFill>
          <a:latin typeface="+mn-lt"/>
        </a:defRPr>
      </a:lvl3pPr>
      <a:lvl4pPr marL="1527191" indent="-217540" algn="l" defTabSz="873101" rtl="0" eaLnBrk="0" fontAlgn="base" hangingPunct="0">
        <a:spcBef>
          <a:spcPct val="20000"/>
        </a:spcBef>
        <a:spcAft>
          <a:spcPct val="0"/>
        </a:spcAft>
        <a:buClr>
          <a:schemeClr val="tx1"/>
        </a:buClr>
        <a:buChar char="–"/>
        <a:defRPr sz="1900">
          <a:solidFill>
            <a:schemeClr val="accent1"/>
          </a:solidFill>
          <a:latin typeface="Arial Unicode MS" pitchFamily="34" charset="-128"/>
        </a:defRPr>
      </a:lvl4pPr>
      <a:lvl5pPr marL="1963741" indent="-219011" algn="l" defTabSz="873101" rtl="0" eaLnBrk="0" fontAlgn="base" hangingPunct="0">
        <a:spcBef>
          <a:spcPct val="20000"/>
        </a:spcBef>
        <a:spcAft>
          <a:spcPct val="0"/>
        </a:spcAft>
        <a:buClr>
          <a:schemeClr val="accent1"/>
        </a:buClr>
        <a:buChar char="•"/>
        <a:defRPr sz="1900">
          <a:solidFill>
            <a:schemeClr val="tx1"/>
          </a:solidFill>
          <a:latin typeface="Arial Unicode MS" pitchFamily="34" charset="-128"/>
        </a:defRPr>
      </a:lvl5pPr>
      <a:lvl6pPr marL="2387063" indent="-219011" algn="l" defTabSz="873101" rtl="0" fontAlgn="base">
        <a:spcBef>
          <a:spcPct val="20000"/>
        </a:spcBef>
        <a:spcAft>
          <a:spcPct val="0"/>
        </a:spcAft>
        <a:buClr>
          <a:schemeClr val="accent1"/>
        </a:buClr>
        <a:buChar char="•"/>
        <a:defRPr sz="1900">
          <a:solidFill>
            <a:schemeClr val="tx1"/>
          </a:solidFill>
          <a:latin typeface="Arial Unicode MS" pitchFamily="34" charset="-128"/>
        </a:defRPr>
      </a:lvl6pPr>
      <a:lvl7pPr marL="2810384" indent="-219011" algn="l" defTabSz="873101" rtl="0" fontAlgn="base">
        <a:spcBef>
          <a:spcPct val="20000"/>
        </a:spcBef>
        <a:spcAft>
          <a:spcPct val="0"/>
        </a:spcAft>
        <a:buClr>
          <a:schemeClr val="accent1"/>
        </a:buClr>
        <a:buChar char="•"/>
        <a:defRPr sz="1900">
          <a:solidFill>
            <a:schemeClr val="tx1"/>
          </a:solidFill>
          <a:latin typeface="Arial Unicode MS" pitchFamily="34" charset="-128"/>
        </a:defRPr>
      </a:lvl7pPr>
      <a:lvl8pPr marL="3233706" indent="-219011" algn="l" defTabSz="873101" rtl="0" fontAlgn="base">
        <a:spcBef>
          <a:spcPct val="20000"/>
        </a:spcBef>
        <a:spcAft>
          <a:spcPct val="0"/>
        </a:spcAft>
        <a:buClr>
          <a:schemeClr val="accent1"/>
        </a:buClr>
        <a:buChar char="•"/>
        <a:defRPr sz="1900">
          <a:solidFill>
            <a:schemeClr val="tx1"/>
          </a:solidFill>
          <a:latin typeface="Arial Unicode MS" pitchFamily="34" charset="-128"/>
        </a:defRPr>
      </a:lvl8pPr>
      <a:lvl9pPr marL="3657027" indent="-219011" algn="l" defTabSz="873101" rtl="0" fontAlgn="base">
        <a:spcBef>
          <a:spcPct val="20000"/>
        </a:spcBef>
        <a:spcAft>
          <a:spcPct val="0"/>
        </a:spcAft>
        <a:buClr>
          <a:schemeClr val="accent1"/>
        </a:buClr>
        <a:buChar char="•"/>
        <a:defRPr sz="1900">
          <a:solidFill>
            <a:schemeClr val="tx1"/>
          </a:solidFill>
          <a:latin typeface="Arial Unicode MS" pitchFamily="34" charset="-128"/>
        </a:defRPr>
      </a:lvl9pPr>
    </p:bodyStyle>
    <p:otherStyle>
      <a:defPPr>
        <a:defRPr lang="en-US"/>
      </a:defPPr>
      <a:lvl1pPr marL="0" algn="l" defTabSz="846643" rtl="0" eaLnBrk="1" latinLnBrk="0" hangingPunct="1">
        <a:defRPr sz="1700" kern="1200">
          <a:solidFill>
            <a:schemeClr val="tx1"/>
          </a:solidFill>
          <a:latin typeface="+mn-lt"/>
          <a:ea typeface="+mn-ea"/>
          <a:cs typeface="+mn-cs"/>
        </a:defRPr>
      </a:lvl1pPr>
      <a:lvl2pPr marL="423321" algn="l" defTabSz="846643" rtl="0" eaLnBrk="1" latinLnBrk="0" hangingPunct="1">
        <a:defRPr sz="1700" kern="1200">
          <a:solidFill>
            <a:schemeClr val="tx1"/>
          </a:solidFill>
          <a:latin typeface="+mn-lt"/>
          <a:ea typeface="+mn-ea"/>
          <a:cs typeface="+mn-cs"/>
        </a:defRPr>
      </a:lvl2pPr>
      <a:lvl3pPr marL="846643" algn="l" defTabSz="846643" rtl="0" eaLnBrk="1" latinLnBrk="0" hangingPunct="1">
        <a:defRPr sz="1700" kern="1200">
          <a:solidFill>
            <a:schemeClr val="tx1"/>
          </a:solidFill>
          <a:latin typeface="+mn-lt"/>
          <a:ea typeface="+mn-ea"/>
          <a:cs typeface="+mn-cs"/>
        </a:defRPr>
      </a:lvl3pPr>
      <a:lvl4pPr marL="1269964" algn="l" defTabSz="846643" rtl="0" eaLnBrk="1" latinLnBrk="0" hangingPunct="1">
        <a:defRPr sz="1700" kern="1200">
          <a:solidFill>
            <a:schemeClr val="tx1"/>
          </a:solidFill>
          <a:latin typeface="+mn-lt"/>
          <a:ea typeface="+mn-ea"/>
          <a:cs typeface="+mn-cs"/>
        </a:defRPr>
      </a:lvl4pPr>
      <a:lvl5pPr marL="1693286" algn="l" defTabSz="846643" rtl="0" eaLnBrk="1" latinLnBrk="0" hangingPunct="1">
        <a:defRPr sz="1700" kern="1200">
          <a:solidFill>
            <a:schemeClr val="tx1"/>
          </a:solidFill>
          <a:latin typeface="+mn-lt"/>
          <a:ea typeface="+mn-ea"/>
          <a:cs typeface="+mn-cs"/>
        </a:defRPr>
      </a:lvl5pPr>
      <a:lvl6pPr marL="2116607" algn="l" defTabSz="846643" rtl="0" eaLnBrk="1" latinLnBrk="0" hangingPunct="1">
        <a:defRPr sz="1700" kern="1200">
          <a:solidFill>
            <a:schemeClr val="tx1"/>
          </a:solidFill>
          <a:latin typeface="+mn-lt"/>
          <a:ea typeface="+mn-ea"/>
          <a:cs typeface="+mn-cs"/>
        </a:defRPr>
      </a:lvl6pPr>
      <a:lvl7pPr marL="2539929" algn="l" defTabSz="846643" rtl="0" eaLnBrk="1" latinLnBrk="0" hangingPunct="1">
        <a:defRPr sz="1700" kern="1200">
          <a:solidFill>
            <a:schemeClr val="tx1"/>
          </a:solidFill>
          <a:latin typeface="+mn-lt"/>
          <a:ea typeface="+mn-ea"/>
          <a:cs typeface="+mn-cs"/>
        </a:defRPr>
      </a:lvl7pPr>
      <a:lvl8pPr marL="2963250" algn="l" defTabSz="846643" rtl="0" eaLnBrk="1" latinLnBrk="0" hangingPunct="1">
        <a:defRPr sz="1700" kern="1200">
          <a:solidFill>
            <a:schemeClr val="tx1"/>
          </a:solidFill>
          <a:latin typeface="+mn-lt"/>
          <a:ea typeface="+mn-ea"/>
          <a:cs typeface="+mn-cs"/>
        </a:defRPr>
      </a:lvl8pPr>
      <a:lvl9pPr marL="3386572" algn="l" defTabSz="846643"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6"/>
          <p:cNvSpPr>
            <a:spLocks noChangeShapeType="1"/>
          </p:cNvSpPr>
          <p:nvPr/>
        </p:nvSpPr>
        <p:spPr bwMode="auto">
          <a:xfrm>
            <a:off x="381000" y="6324600"/>
            <a:ext cx="8382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Franklin Gothic Book"/>
            </a:endParaRPr>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000" y="6477010"/>
            <a:ext cx="990600" cy="95321"/>
          </a:xfrm>
          <a:prstGeom prst="rect">
            <a:avLst/>
          </a:prstGeom>
        </p:spPr>
      </p:pic>
      <p:sp>
        <p:nvSpPr>
          <p:cNvPr id="4" name="Slide Number Placeholder 3"/>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CEB64CE-3720-451F-B168-90F88799E810}" type="slidenum">
              <a:rPr lang="en-US" smtClean="0">
                <a:solidFill>
                  <a:prstClr val="black">
                    <a:tint val="75000"/>
                  </a:prstClr>
                </a:solidFill>
                <a:latin typeface="Franklin Gothic Book"/>
              </a:rPr>
              <a:pPr fontAlgn="auto">
                <a:spcBef>
                  <a:spcPts val="0"/>
                </a:spcBef>
                <a:spcAft>
                  <a:spcPts val="0"/>
                </a:spcAft>
              </a:pPr>
              <a:t>‹#›</a:t>
            </a:fld>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3412935207"/>
      </p:ext>
    </p:extLst>
  </p:cSld>
  <p:clrMap bg1="lt1" tx1="dk1" bg2="lt2" tx2="dk2" accent1="accent1" accent2="accent2" accent3="accent3" accent4="accent4" accent5="accent5" accent6="accent6" hlink="hlink" folHlink="folHlink"/>
  <p:sldLayoutIdLst>
    <p:sldLayoutId id="2147487041" r:id="rId1"/>
    <p:sldLayoutId id="2147487042" r:id="rId2"/>
    <p:sldLayoutId id="2147487043" r:id="rId3"/>
    <p:sldLayoutId id="2147487044" r:id="rId4"/>
    <p:sldLayoutId id="2147487045" r:id="rId5"/>
    <p:sldLayoutId id="2147487046" r:id="rId6"/>
    <p:sldLayoutId id="2147487047" r:id="rId7"/>
    <p:sldLayoutId id="2147487048" r:id="rId8"/>
  </p:sldLayoutIdLst>
  <p:hf hd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6"/>
          <p:cNvSpPr>
            <a:spLocks noChangeShapeType="1"/>
          </p:cNvSpPr>
          <p:nvPr/>
        </p:nvSpPr>
        <p:spPr bwMode="auto">
          <a:xfrm>
            <a:off x="381000" y="6324600"/>
            <a:ext cx="8382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Franklin Gothic Book"/>
            </a:endParaRPr>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000" y="6477010"/>
            <a:ext cx="990600" cy="95321"/>
          </a:xfrm>
          <a:prstGeom prst="rect">
            <a:avLst/>
          </a:prstGeom>
        </p:spPr>
      </p:pic>
      <p:sp>
        <p:nvSpPr>
          <p:cNvPr id="4" name="Slide Number Placeholder 3"/>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CEB64CE-3720-451F-B168-90F88799E810}" type="slidenum">
              <a:rPr lang="en-US" smtClean="0">
                <a:solidFill>
                  <a:prstClr val="black">
                    <a:tint val="75000"/>
                  </a:prstClr>
                </a:solidFill>
                <a:latin typeface="Franklin Gothic Book"/>
              </a:rPr>
              <a:pPr fontAlgn="auto">
                <a:spcBef>
                  <a:spcPts val="0"/>
                </a:spcBef>
                <a:spcAft>
                  <a:spcPts val="0"/>
                </a:spcAft>
              </a:pPr>
              <a:t>‹#›</a:t>
            </a:fld>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1941383502"/>
      </p:ext>
    </p:extLst>
  </p:cSld>
  <p:clrMap bg1="lt1" tx1="dk1" bg2="lt2" tx2="dk2" accent1="accent1" accent2="accent2" accent3="accent3" accent4="accent4" accent5="accent5" accent6="accent6" hlink="hlink" folHlink="folHlink"/>
  <p:sldLayoutIdLst>
    <p:sldLayoutId id="2147487088" r:id="rId1"/>
    <p:sldLayoutId id="2147487089" r:id="rId2"/>
    <p:sldLayoutId id="2147487090" r:id="rId3"/>
    <p:sldLayoutId id="2147487091" r:id="rId4"/>
    <p:sldLayoutId id="2147487092" r:id="rId5"/>
    <p:sldLayoutId id="2147487093" r:id="rId6"/>
    <p:sldLayoutId id="2147487094" r:id="rId7"/>
    <p:sldLayoutId id="2147487095" r:id="rId8"/>
  </p:sldLayoutIdLst>
  <p:hf hd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2">
                <a:lumMod val="20000"/>
                <a:lumOff val="80000"/>
              </a:schemeClr>
            </a:gs>
            <a:gs pos="64000">
              <a:schemeClr val="bg1"/>
            </a:gs>
          </a:gsLst>
          <a:lin ang="54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266" name="Picture 2" descr="C:\Users\Vincent\Documents\BrightCarbon\2.0_Marketing_Materials\PowerPoint\Bright Carbon Background\fiber overlay.png"/>
          <p:cNvPicPr>
            <a:picLocks noChangeAspect="1" noChangeArrowheads="1"/>
          </p:cNvPicPr>
          <p:nvPr/>
        </p:nvPicPr>
        <p:blipFill rotWithShape="1">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3000"/>
                    </a14:imgEffect>
                    <a14:imgEffect>
                      <a14:brightnessContrast bright="-20000" contrast="40000"/>
                    </a14:imgEffect>
                  </a14:imgLayer>
                </a14:imgProps>
              </a:ext>
              <a:ext uri="{28A0092B-C50C-407E-A947-70E740481C1C}">
                <a14:useLocalDpi xmlns:a14="http://schemas.microsoft.com/office/drawing/2010/main" val="0"/>
              </a:ext>
            </a:extLst>
          </a:blip>
          <a:srcRect t="96987"/>
          <a:stretch/>
        </p:blipFill>
        <p:spPr bwMode="auto">
          <a:xfrm>
            <a:off x="0" y="6651360"/>
            <a:ext cx="9144000" cy="206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incent\Documents\BrightCarbon\2.0_Marketing_Materials\PowerPoint\Bright Carbon Background\fiber overlay.png"/>
          <p:cNvPicPr>
            <a:picLocks noChangeAspect="1" noChangeArrowheads="1"/>
          </p:cNvPicPr>
          <p:nvPr/>
        </p:nvPicPr>
        <p:blipFill rotWithShape="1">
          <a:blip r:embed="rId8">
            <a:extLst>
              <a:ext uri="{BEBA8EAE-BF5A-486C-A8C5-ECC9F3942E4B}">
                <a14:imgProps xmlns:a14="http://schemas.microsoft.com/office/drawing/2010/main">
                  <a14:imgLayer r:embed="rId7">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b="66984"/>
          <a:stretch/>
        </p:blipFill>
        <p:spPr bwMode="auto">
          <a:xfrm>
            <a:off x="0" y="0"/>
            <a:ext cx="9144000" cy="226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660" y="6797"/>
            <a:ext cx="7077472" cy="562074"/>
          </a:xfrm>
          <a:prstGeom prst="rect">
            <a:avLst/>
          </a:prstGeom>
          <a:effectLst>
            <a:outerShdw blurRad="63500" algn="ctr" rotWithShape="0">
              <a:schemeClr val="bg1"/>
            </a:outerShdw>
          </a:effectLst>
        </p:spPr>
        <p:txBody>
          <a:bodyPr vert="horz" lIns="91440" tIns="45720" rIns="91440" bIns="45720" rtlCol="0" anchor="ctr">
            <a:normAutofit/>
          </a:bodyPr>
          <a:lstStyle/>
          <a:p>
            <a:pPr lvl="0"/>
            <a:r>
              <a:rPr lang="en-US" dirty="0" smtClean="0"/>
              <a:t>Click to edit Master title style</a:t>
            </a:r>
            <a:endParaRPr lang="en-GB" dirty="0"/>
          </a:p>
        </p:txBody>
      </p:sp>
      <p:sp>
        <p:nvSpPr>
          <p:cNvPr id="4" name="Date Placeholder 3"/>
          <p:cNvSpPr>
            <a:spLocks noGrp="1"/>
          </p:cNvSpPr>
          <p:nvPr>
            <p:ph type="dt" sz="half" idx="2"/>
          </p:nvPr>
        </p:nvSpPr>
        <p:spPr>
          <a:xfrm>
            <a:off x="457200" y="6597352"/>
            <a:ext cx="1090464" cy="196131"/>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fontAlgn="auto">
              <a:spcBef>
                <a:spcPts val="0"/>
              </a:spcBef>
              <a:spcAft>
                <a:spcPts val="0"/>
              </a:spcAft>
            </a:pPr>
            <a:fld id="{DE90593A-CA68-4681-A604-53A307B3C96A}" type="datetimeFigureOut">
              <a:rPr lang="en-GB" smtClean="0">
                <a:solidFill>
                  <a:prstClr val="black">
                    <a:lumMod val="65000"/>
                    <a:lumOff val="35000"/>
                  </a:prstClr>
                </a:solidFill>
                <a:latin typeface="Arial"/>
                <a:cs typeface="+mn-cs"/>
              </a:rPr>
              <a:pPr fontAlgn="auto">
                <a:spcBef>
                  <a:spcPts val="0"/>
                </a:spcBef>
                <a:spcAft>
                  <a:spcPts val="0"/>
                </a:spcAft>
              </a:pPr>
              <a:t>22/07/2018</a:t>
            </a:fld>
            <a:endParaRPr lang="en-GB">
              <a:solidFill>
                <a:prstClr val="black">
                  <a:lumMod val="65000"/>
                  <a:lumOff val="35000"/>
                </a:prstClr>
              </a:solidFill>
              <a:latin typeface="Arial"/>
              <a:cs typeface="+mn-cs"/>
            </a:endParaRPr>
          </a:p>
        </p:txBody>
      </p:sp>
      <p:sp>
        <p:nvSpPr>
          <p:cNvPr id="5" name="Footer Placeholder 4"/>
          <p:cNvSpPr>
            <a:spLocks noGrp="1"/>
          </p:cNvSpPr>
          <p:nvPr>
            <p:ph type="ftr" sz="quarter" idx="3"/>
          </p:nvPr>
        </p:nvSpPr>
        <p:spPr>
          <a:xfrm>
            <a:off x="1691680" y="6597352"/>
            <a:ext cx="6336704" cy="196131"/>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fontAlgn="auto">
              <a:spcBef>
                <a:spcPts val="0"/>
              </a:spcBef>
              <a:spcAft>
                <a:spcPts val="0"/>
              </a:spcAft>
            </a:pPr>
            <a:endParaRPr lang="en-GB">
              <a:solidFill>
                <a:prstClr val="black">
                  <a:lumMod val="65000"/>
                  <a:lumOff val="35000"/>
                </a:prstClr>
              </a:solidFill>
              <a:latin typeface="Arial"/>
              <a:cs typeface="+mn-cs"/>
            </a:endParaRPr>
          </a:p>
        </p:txBody>
      </p:sp>
      <p:sp>
        <p:nvSpPr>
          <p:cNvPr id="6" name="Slide Number Placeholder 5"/>
          <p:cNvSpPr>
            <a:spLocks noGrp="1"/>
          </p:cNvSpPr>
          <p:nvPr>
            <p:ph type="sldNum" sz="quarter" idx="4"/>
          </p:nvPr>
        </p:nvSpPr>
        <p:spPr>
          <a:xfrm>
            <a:off x="8100392" y="6597352"/>
            <a:ext cx="586408" cy="196131"/>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fontAlgn="auto">
              <a:spcBef>
                <a:spcPts val="0"/>
              </a:spcBef>
              <a:spcAft>
                <a:spcPts val="0"/>
              </a:spcAft>
            </a:pPr>
            <a:fld id="{E887C95B-1BCF-46A2-9860-8911D3382E72}" type="slidenum">
              <a:rPr lang="en-GB" smtClean="0">
                <a:solidFill>
                  <a:prstClr val="black">
                    <a:lumMod val="65000"/>
                    <a:lumOff val="35000"/>
                  </a:prstClr>
                </a:solidFill>
                <a:latin typeface="Arial"/>
                <a:cs typeface="+mn-cs"/>
              </a:rPr>
              <a:pPr fontAlgn="auto">
                <a:spcBef>
                  <a:spcPts val="0"/>
                </a:spcBef>
                <a:spcAft>
                  <a:spcPts val="0"/>
                </a:spcAft>
              </a:pPr>
              <a:t>‹#›</a:t>
            </a:fld>
            <a:endParaRPr lang="en-GB">
              <a:solidFill>
                <a:prstClr val="black">
                  <a:lumMod val="65000"/>
                  <a:lumOff val="35000"/>
                </a:prstClr>
              </a:solidFill>
              <a:latin typeface="Arial"/>
              <a:cs typeface="+mn-cs"/>
            </a:endParaRPr>
          </a:p>
        </p:txBody>
      </p:sp>
      <p:sp>
        <p:nvSpPr>
          <p:cNvPr id="10" name="Rectangle 9"/>
          <p:cNvSpPr/>
          <p:nvPr userDrawn="1"/>
        </p:nvSpPr>
        <p:spPr bwMode="auto">
          <a:xfrm>
            <a:off x="0" y="6651360"/>
            <a:ext cx="9144000" cy="18000"/>
          </a:xfrm>
          <a:prstGeom prst="rect">
            <a:avLst/>
          </a:prstGeom>
          <a:solidFill>
            <a:schemeClr val="bg1"/>
          </a:solidFill>
          <a:ln w="22225" algn="ctr">
            <a:noFill/>
            <a:prstDash val="sysDot"/>
            <a:miter lim="800000"/>
            <a:headEnd/>
            <a:tailEnd/>
          </a:ln>
          <a:effectLst>
            <a:outerShdw blurRad="63500" algn="ctr" rotWithShape="0">
              <a:schemeClr val="bg1"/>
            </a:outerShdw>
          </a:effectLst>
        </p:spPr>
        <p:txBody>
          <a:bodyPr wrap="none" rtlCol="0" anchor="ctr"/>
          <a:lstStyle/>
          <a:p>
            <a:pPr algn="ctr" fontAlgn="auto">
              <a:spcBef>
                <a:spcPts val="0"/>
              </a:spcBef>
              <a:spcAft>
                <a:spcPts val="0"/>
              </a:spcAft>
            </a:pPr>
            <a:endParaRPr lang="en-GB" dirty="0">
              <a:solidFill>
                <a:prstClr val="black"/>
              </a:solidFill>
              <a:latin typeface="Arial"/>
              <a:cs typeface="+mn-cs"/>
            </a:endParaRPr>
          </a:p>
        </p:txBody>
      </p:sp>
    </p:spTree>
    <p:extLst>
      <p:ext uri="{BB962C8B-B14F-4D97-AF65-F5344CB8AC3E}">
        <p14:creationId xmlns:p14="http://schemas.microsoft.com/office/powerpoint/2010/main" val="1952026942"/>
      </p:ext>
    </p:extLst>
  </p:cSld>
  <p:clrMap bg1="lt1" tx1="dk1" bg2="lt2" tx2="dk2" accent1="accent1" accent2="accent2" accent3="accent3" accent4="accent4" accent5="accent5" accent6="accent6" hlink="hlink" folHlink="folHlink"/>
  <p:sldLayoutIdLst>
    <p:sldLayoutId id="2147487201" r:id="rId1"/>
    <p:sldLayoutId id="2147487202" r:id="rId2"/>
    <p:sldLayoutId id="2147487203" r:id="rId3"/>
    <p:sldLayoutId id="214748720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GB" sz="2400" kern="1200" dirty="0">
          <a:gradFill>
            <a:gsLst>
              <a:gs pos="100000">
                <a:schemeClr val="accent2">
                  <a:lumMod val="50000"/>
                </a:schemeClr>
              </a:gs>
              <a:gs pos="0">
                <a:schemeClr val="accent2">
                  <a:lumMod val="75000"/>
                </a:schemeClr>
              </a:gs>
            </a:gsLst>
            <a:lin ang="5400000" scaled="0"/>
          </a:gra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5"/>
          <p:cNvSpPr>
            <a:spLocks noGrp="1" noChangeArrowheads="1"/>
          </p:cNvSpPr>
          <p:nvPr>
            <p:ph type="title"/>
          </p:nvPr>
        </p:nvSpPr>
        <p:spPr bwMode="auto">
          <a:xfrm>
            <a:off x="323850" y="260350"/>
            <a:ext cx="83518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endParaRPr lang="en-GB" altLang="it-IT" smtClean="0"/>
          </a:p>
        </p:txBody>
      </p:sp>
      <p:sp>
        <p:nvSpPr>
          <p:cNvPr id="2051" name="Rectangle 26"/>
          <p:cNvSpPr>
            <a:spLocks noGrp="1" noChangeArrowheads="1"/>
          </p:cNvSpPr>
          <p:nvPr>
            <p:ph type="body" idx="1"/>
          </p:nvPr>
        </p:nvSpPr>
        <p:spPr bwMode="auto">
          <a:xfrm>
            <a:off x="323850" y="1628775"/>
            <a:ext cx="84248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 </a:t>
            </a:r>
          </a:p>
          <a:p>
            <a:pPr lvl="1"/>
            <a:endParaRPr lang="en-GB" altLang="it-IT" smtClean="0"/>
          </a:p>
        </p:txBody>
      </p:sp>
      <p:sp>
        <p:nvSpPr>
          <p:cNvPr id="2052" name="Line 30"/>
          <p:cNvSpPr>
            <a:spLocks noChangeShapeType="1"/>
          </p:cNvSpPr>
          <p:nvPr/>
        </p:nvSpPr>
        <p:spPr bwMode="auto">
          <a:xfrm>
            <a:off x="0" y="1268413"/>
            <a:ext cx="9144000" cy="0"/>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GB" smtClean="0">
              <a:solidFill>
                <a:srgbClr val="000000"/>
              </a:solidFill>
            </a:endParaRPr>
          </a:p>
        </p:txBody>
      </p:sp>
      <p:pic>
        <p:nvPicPr>
          <p:cNvPr id="2053" name="Picture 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3675" y="6526213"/>
            <a:ext cx="87550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741948"/>
      </p:ext>
    </p:extLst>
  </p:cSld>
  <p:clrMap bg1="lt1" tx1="dk1" bg2="lt2" tx2="dk2" accent1="accent1" accent2="accent2" accent3="accent3" accent4="accent4" accent5="accent5" accent6="accent6" hlink="hlink" folHlink="folHlink"/>
  <p:sldLayoutIdLst>
    <p:sldLayoutId id="2147487221" r:id="rId1"/>
    <p:sldLayoutId id="2147487222" r:id="rId2"/>
    <p:sldLayoutId id="2147487223" r:id="rId3"/>
    <p:sldLayoutId id="2147487224" r:id="rId4"/>
    <p:sldLayoutId id="2147487225" r:id="rId5"/>
    <p:sldLayoutId id="2147487226" r:id="rId6"/>
    <p:sldLayoutId id="2147487227" r:id="rId7"/>
    <p:sldLayoutId id="2147487228" r:id="rId8"/>
    <p:sldLayoutId id="2147487229" r:id="rId9"/>
    <p:sldLayoutId id="2147487230" r:id="rId10"/>
    <p:sldLayoutId id="2147487231" r:id="rId11"/>
    <p:sldLayoutId id="2147487232" r:id="rId12"/>
    <p:sldLayoutId id="2147487233" r:id="rId13"/>
  </p:sldLayoutIdLst>
  <p:txStyles>
    <p:titleStyle>
      <a:lvl1pPr algn="ctr" rtl="0" eaLnBrk="0" fontAlgn="base" hangingPunct="0">
        <a:spcBef>
          <a:spcPct val="0"/>
        </a:spcBef>
        <a:spcAft>
          <a:spcPct val="0"/>
        </a:spcAft>
        <a:defRPr kumimoji="1" sz="40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Tahoma" pitchFamily="34" charset="0"/>
          <a:cs typeface="Tahoma" pitchFamily="34" charset="0"/>
        </a:defRPr>
      </a:lvl2pPr>
      <a:lvl3pPr algn="ctr" rtl="0" eaLnBrk="0" fontAlgn="base" hangingPunct="0">
        <a:spcBef>
          <a:spcPct val="0"/>
        </a:spcBef>
        <a:spcAft>
          <a:spcPct val="0"/>
        </a:spcAft>
        <a:defRPr kumimoji="1" sz="4000">
          <a:solidFill>
            <a:schemeClr val="tx1"/>
          </a:solidFill>
          <a:latin typeface="Tahoma" pitchFamily="34" charset="0"/>
          <a:cs typeface="Tahoma" pitchFamily="34" charset="0"/>
        </a:defRPr>
      </a:lvl3pPr>
      <a:lvl4pPr algn="ctr" rtl="0" eaLnBrk="0" fontAlgn="base" hangingPunct="0">
        <a:spcBef>
          <a:spcPct val="0"/>
        </a:spcBef>
        <a:spcAft>
          <a:spcPct val="0"/>
        </a:spcAft>
        <a:defRPr kumimoji="1" sz="4000">
          <a:solidFill>
            <a:schemeClr val="tx1"/>
          </a:solidFill>
          <a:latin typeface="Tahoma" pitchFamily="34" charset="0"/>
          <a:cs typeface="Tahoma" pitchFamily="34" charset="0"/>
        </a:defRPr>
      </a:lvl4pPr>
      <a:lvl5pPr algn="ctr" rtl="0" eaLnBrk="0" fontAlgn="base" hangingPunct="0">
        <a:spcBef>
          <a:spcPct val="0"/>
        </a:spcBef>
        <a:spcAft>
          <a:spcPct val="0"/>
        </a:spcAft>
        <a:defRPr kumimoji="1" sz="40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kumimoji="1" sz="4000">
          <a:solidFill>
            <a:schemeClr val="tx1"/>
          </a:solidFill>
          <a:latin typeface="Tahoma" pitchFamily="34" charset="0"/>
          <a:cs typeface="Tahoma" pitchFamily="34" charset="0"/>
        </a:defRPr>
      </a:lvl6pPr>
      <a:lvl7pPr marL="914400" algn="ctr" rtl="0" eaLnBrk="1" fontAlgn="base" hangingPunct="1">
        <a:spcBef>
          <a:spcPct val="0"/>
        </a:spcBef>
        <a:spcAft>
          <a:spcPct val="0"/>
        </a:spcAft>
        <a:defRPr kumimoji="1" sz="4000">
          <a:solidFill>
            <a:schemeClr val="tx1"/>
          </a:solidFill>
          <a:latin typeface="Tahoma" pitchFamily="34" charset="0"/>
          <a:cs typeface="Tahoma" pitchFamily="34" charset="0"/>
        </a:defRPr>
      </a:lvl7pPr>
      <a:lvl8pPr marL="1371600" algn="ctr" rtl="0" eaLnBrk="1" fontAlgn="base" hangingPunct="1">
        <a:spcBef>
          <a:spcPct val="0"/>
        </a:spcBef>
        <a:spcAft>
          <a:spcPct val="0"/>
        </a:spcAft>
        <a:defRPr kumimoji="1" sz="4000">
          <a:solidFill>
            <a:schemeClr val="tx1"/>
          </a:solidFill>
          <a:latin typeface="Tahoma" pitchFamily="34" charset="0"/>
          <a:cs typeface="Tahoma" pitchFamily="34" charset="0"/>
        </a:defRPr>
      </a:lvl8pPr>
      <a:lvl9pPr marL="1828800" algn="ctr" rtl="0" eaLnBrk="1" fontAlgn="base" hangingPunct="1">
        <a:spcBef>
          <a:spcPct val="0"/>
        </a:spcBef>
        <a:spcAft>
          <a:spcPct val="0"/>
        </a:spcAft>
        <a:defRPr kumimoji="1" sz="40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chemeClr val="tx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kumimoji="1" sz="2800">
          <a:solidFill>
            <a:schemeClr val="tx1"/>
          </a:solidFill>
          <a:latin typeface="+mn-lt"/>
          <a:cs typeface="+mn-cs"/>
        </a:defRPr>
      </a:lvl2pPr>
      <a:lvl3pPr marL="1143000" indent="-228600" algn="l" rtl="0" eaLnBrk="0" fontAlgn="base" hangingPunct="0">
        <a:spcBef>
          <a:spcPct val="20000"/>
        </a:spcBef>
        <a:spcAft>
          <a:spcPct val="0"/>
        </a:spcAft>
        <a:defRPr kumimoji="1" sz="24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q"/>
        <a:defRPr kumimoji="1" sz="2000">
          <a:solidFill>
            <a:schemeClr val="tx1"/>
          </a:solidFill>
          <a:latin typeface="+mn-lt"/>
          <a:cs typeface="+mn-cs"/>
        </a:defRPr>
      </a:lvl4pPr>
      <a:lvl5pPr marL="2057400" indent="-228600" algn="l" rtl="0" eaLnBrk="0" fontAlgn="base" hangingPunct="0">
        <a:spcBef>
          <a:spcPct val="20000"/>
        </a:spcBef>
        <a:spcAft>
          <a:spcPct val="0"/>
        </a:spcAft>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7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9.xml"/><Relationship Id="rId4" Type="http://schemas.openxmlformats.org/officeDocument/2006/relationships/hyperlink" Target="https://www.youtube.com/watch?v=QxJknYG53j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7.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a:spLocks noChangeArrowheads="1"/>
          </p:cNvSpPr>
          <p:nvPr/>
        </p:nvSpPr>
        <p:spPr bwMode="auto">
          <a:xfrm>
            <a:off x="-36512" y="4581885"/>
            <a:ext cx="9180512" cy="71251"/>
          </a:xfrm>
          <a:prstGeom prst="rect">
            <a:avLst/>
          </a:prstGeom>
          <a:solidFill>
            <a:srgbClr val="FF0000"/>
          </a:solidFill>
          <a:ln>
            <a:noFill/>
          </a:ln>
          <a:extLst/>
        </p:spPr>
        <p:txBody>
          <a:bodyPr rot="0" vert="horz" wrap="square" lIns="91440" tIns="45720" rIns="91440" bIns="45720" anchor="t" anchorCtr="0" upright="1">
            <a:noAutofit/>
          </a:bodyPr>
          <a:lstStyle/>
          <a:p>
            <a:endParaRPr lang="en-US">
              <a:solidFill>
                <a:srgbClr val="000000"/>
              </a:solidFill>
              <a:latin typeface="Arial Narrow" panose="020B0606020202030204" pitchFamily="34" charset="0"/>
            </a:endParaRPr>
          </a:p>
        </p:txBody>
      </p:sp>
      <p:sp>
        <p:nvSpPr>
          <p:cNvPr id="25" name="TextBox 4"/>
          <p:cNvSpPr txBox="1">
            <a:spLocks noChangeArrowheads="1"/>
          </p:cNvSpPr>
          <p:nvPr/>
        </p:nvSpPr>
        <p:spPr bwMode="auto">
          <a:xfrm>
            <a:off x="2987824" y="4767245"/>
            <a:ext cx="5760640" cy="99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ts val="1700"/>
              </a:lnSpc>
            </a:pPr>
            <a:endParaRPr lang="en-GB" altLang="en-US" sz="2400" dirty="0" smtClean="0">
              <a:solidFill>
                <a:srgbClr val="000000"/>
              </a:solidFill>
              <a:latin typeface="Calibri" panose="020F0502020204030204" pitchFamily="34" charset="0"/>
              <a:cs typeface="Calibri" panose="020F0502020204030204" pitchFamily="34" charset="0"/>
            </a:endParaRPr>
          </a:p>
          <a:p>
            <a:pPr>
              <a:lnSpc>
                <a:spcPts val="1700"/>
              </a:lnSpc>
            </a:pPr>
            <a:r>
              <a:rPr lang="en-GB" altLang="en-US" sz="2400" dirty="0" smtClean="0">
                <a:solidFill>
                  <a:srgbClr val="000000"/>
                </a:solidFill>
                <a:latin typeface="Calibri" panose="020F0502020204030204" pitchFamily="34" charset="0"/>
                <a:cs typeface="Calibri" panose="020F0502020204030204" pitchFamily="34" charset="0"/>
              </a:rPr>
              <a:t>Annabel Baddeley</a:t>
            </a:r>
          </a:p>
          <a:p>
            <a:pPr>
              <a:lnSpc>
                <a:spcPts val="1700"/>
              </a:lnSpc>
            </a:pPr>
            <a:endParaRPr lang="en-GB" altLang="en-US" sz="2400" dirty="0" smtClean="0">
              <a:solidFill>
                <a:srgbClr val="000000"/>
              </a:solidFill>
              <a:latin typeface="Calibri" panose="020F0502020204030204" pitchFamily="34" charset="0"/>
              <a:cs typeface="Calibri" panose="020F0502020204030204" pitchFamily="34" charset="0"/>
            </a:endParaRPr>
          </a:p>
          <a:p>
            <a:pPr>
              <a:lnSpc>
                <a:spcPts val="1700"/>
              </a:lnSpc>
            </a:pPr>
            <a:r>
              <a:rPr lang="en-GB" altLang="en-US" sz="2400" dirty="0" smtClean="0">
                <a:solidFill>
                  <a:srgbClr val="000000"/>
                </a:solidFill>
                <a:latin typeface="Calibri" panose="020F0502020204030204" pitchFamily="34" charset="0"/>
                <a:cs typeface="Calibri" panose="020F0502020204030204" pitchFamily="34" charset="0"/>
              </a:rPr>
              <a:t>World Health Organization</a:t>
            </a:r>
            <a:endParaRPr lang="en-GB" altLang="en-US" sz="2400" dirty="0">
              <a:solidFill>
                <a:srgbClr val="000000"/>
              </a:solidFill>
              <a:latin typeface="Calibri" panose="020F0502020204030204" pitchFamily="34" charset="0"/>
              <a:cs typeface="Calibri" panose="020F0502020204030204" pitchFamily="34" charset="0"/>
            </a:endParaRPr>
          </a:p>
        </p:txBody>
      </p:sp>
      <p:pic>
        <p:nvPicPr>
          <p:cNvPr id="31" name="Picture 2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4756" y="5013176"/>
            <a:ext cx="24366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2411760" y="4995463"/>
            <a:ext cx="0" cy="491862"/>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sp>
        <p:nvSpPr>
          <p:cNvPr id="2" name="Rectangle 4"/>
          <p:cNvSpPr>
            <a:spLocks noChangeArrowheads="1"/>
          </p:cNvSpPr>
          <p:nvPr/>
        </p:nvSpPr>
        <p:spPr bwMode="auto">
          <a:xfrm>
            <a:off x="2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rgbClr val="000000"/>
              </a:solidFill>
            </a:endParaRPr>
          </a:p>
        </p:txBody>
      </p:sp>
      <p:sp>
        <p:nvSpPr>
          <p:cNvPr id="3" name="Rectangle 5"/>
          <p:cNvSpPr>
            <a:spLocks noChangeArrowheads="1"/>
          </p:cNvSpPr>
          <p:nvPr/>
        </p:nvSpPr>
        <p:spPr bwMode="auto">
          <a:xfrm>
            <a:off x="4055513" y="1412245"/>
            <a:ext cx="10329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it-IT" sz="1100" dirty="0" smtClean="0">
                <a:solidFill>
                  <a:srgbClr val="000000"/>
                </a:solidFill>
                <a:latin typeface="Calibri" pitchFamily="34" charset="0"/>
                <a:ea typeface="Calibri" pitchFamily="34" charset="0"/>
                <a:cs typeface="Arial" pitchFamily="34" charset="0"/>
              </a:rPr>
              <a:t>	</a:t>
            </a:r>
            <a:endParaRPr lang="it-IT" dirty="0" smtClean="0">
              <a:solidFill>
                <a:srgbClr val="000000"/>
              </a:solidFill>
              <a:latin typeface="Arial" pitchFamily="34" charset="0"/>
              <a:cs typeface="Arial" pitchFamily="34" charset="0"/>
            </a:endParaRPr>
          </a:p>
        </p:txBody>
      </p:sp>
      <p:sp>
        <p:nvSpPr>
          <p:cNvPr id="7" name="Rectangle 7"/>
          <p:cNvSpPr>
            <a:spLocks noChangeArrowheads="1"/>
          </p:cNvSpPr>
          <p:nvPr/>
        </p:nvSpPr>
        <p:spPr bwMode="auto">
          <a:xfrm>
            <a:off x="25" y="3453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3060700" algn="ctr"/>
                <a:tab pos="6119813" algn="r"/>
              </a:tabLst>
            </a:pPr>
            <a:endParaRPr lang="en-US" smtClean="0">
              <a:solidFill>
                <a:srgbClr val="000000"/>
              </a:solidFill>
              <a:latin typeface="Arial" pitchFamily="34" charset="0"/>
              <a:cs typeface="Arial" pitchFamily="34" charset="0"/>
            </a:endParaRPr>
          </a:p>
        </p:txBody>
      </p:sp>
      <p:sp>
        <p:nvSpPr>
          <p:cNvPr id="22" name="Rectangle 21"/>
          <p:cNvSpPr>
            <a:spLocks noChangeArrowheads="1"/>
          </p:cNvSpPr>
          <p:nvPr/>
        </p:nvSpPr>
        <p:spPr bwMode="auto">
          <a:xfrm>
            <a:off x="-68122" y="1844824"/>
            <a:ext cx="9180512" cy="71252"/>
          </a:xfrm>
          <a:prstGeom prst="rect">
            <a:avLst/>
          </a:prstGeom>
          <a:solidFill>
            <a:srgbClr val="0000FF"/>
          </a:solidFill>
          <a:ln w="76200">
            <a:solidFill>
              <a:srgbClr val="FF0000"/>
            </a:solidFill>
          </a:ln>
          <a:extLst/>
        </p:spPr>
        <p:txBody>
          <a:bodyPr rot="0" vert="horz" wrap="square" lIns="91440" tIns="45720" rIns="91440" bIns="45720" anchor="t" anchorCtr="0" upright="1">
            <a:noAutofit/>
          </a:bodyPr>
          <a:lstStyle/>
          <a:p>
            <a:endParaRPr lang="en-US">
              <a:solidFill>
                <a:srgbClr val="FF0000"/>
              </a:solidFill>
              <a:latin typeface="Arial Narrow" panose="020B0606020202030204" pitchFamily="34" charset="0"/>
            </a:endParaRPr>
          </a:p>
        </p:txBody>
      </p:sp>
      <p:sp>
        <p:nvSpPr>
          <p:cNvPr id="21" name="Title 1"/>
          <p:cNvSpPr txBox="1">
            <a:spLocks/>
          </p:cNvSpPr>
          <p:nvPr/>
        </p:nvSpPr>
        <p:spPr bwMode="auto">
          <a:xfrm>
            <a:off x="133010" y="2219160"/>
            <a:ext cx="8778248" cy="2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dirty="0" smtClean="0">
                <a:solidFill>
                  <a:schemeClr val="tx1"/>
                </a:solidFill>
                <a:latin typeface="Calibri" panose="020F0502020204030204" pitchFamily="34" charset="0"/>
                <a:cs typeface="Calibri" panose="020F0502020204030204" pitchFamily="34" charset="0"/>
              </a:rPr>
              <a:t>WHO Consolidated guidelines for </a:t>
            </a:r>
          </a:p>
          <a:p>
            <a:r>
              <a:rPr lang="en-US" sz="4000" b="1" dirty="0" smtClean="0">
                <a:solidFill>
                  <a:schemeClr val="tx1"/>
                </a:solidFill>
                <a:latin typeface="Calibri" panose="020F0502020204030204" pitchFamily="34" charset="0"/>
                <a:cs typeface="Calibri" panose="020F0502020204030204" pitchFamily="34" charset="0"/>
              </a:rPr>
              <a:t>TB preventive treatment:</a:t>
            </a:r>
          </a:p>
          <a:p>
            <a:r>
              <a:rPr lang="en-US" sz="4000" b="1" dirty="0" smtClean="0">
                <a:solidFill>
                  <a:schemeClr val="tx1"/>
                </a:solidFill>
                <a:latin typeface="Calibri" panose="020F0502020204030204" pitchFamily="34" charset="0"/>
                <a:cs typeface="Calibri" panose="020F0502020204030204" pitchFamily="34" charset="0"/>
              </a:rPr>
              <a:t>Updates and highlights</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Rectangle 3"/>
          <p:cNvSpPr>
            <a:spLocks noChangeArrowheads="1"/>
          </p:cNvSpPr>
          <p:nvPr/>
        </p:nvSpPr>
        <p:spPr bwMode="auto">
          <a:xfrm>
            <a:off x="51222" y="258978"/>
            <a:ext cx="89418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smtClean="0">
                <a:ea typeface="Times New Roman" pitchFamily="18" charset="0"/>
                <a:cs typeface="Times New Roman" pitchFamily="18" charset="0"/>
              </a:rPr>
              <a:t> </a:t>
            </a:r>
            <a:endParaRPr lang="en-GB" sz="1600" dirty="0" smtClean="0">
              <a:cs typeface="Arial" pitchFamily="34" charset="0"/>
            </a:endParaRPr>
          </a:p>
          <a:p>
            <a:pPr algn="r" fontAlgn="base">
              <a:spcBef>
                <a:spcPct val="0"/>
              </a:spcBef>
            </a:pPr>
            <a:r>
              <a:rPr lang="en-US" sz="1600" dirty="0" smtClean="0">
                <a:latin typeface="Calibri" panose="020F0502020204030204" pitchFamily="34" charset="0"/>
              </a:rPr>
              <a:t>TB 2018 – Bridging the TB and HIV Communities, Amsterdam, Netherlands, 22 July 2018</a:t>
            </a:r>
            <a:endParaRPr lang="en-GB" sz="1600" dirty="0" smtClean="0">
              <a:cs typeface="Arial" pitchFamily="34" charset="0"/>
            </a:endParaRPr>
          </a:p>
        </p:txBody>
      </p:sp>
      <p:grpSp>
        <p:nvGrpSpPr>
          <p:cNvPr id="12" name="Group 11"/>
          <p:cNvGrpSpPr/>
          <p:nvPr/>
        </p:nvGrpSpPr>
        <p:grpSpPr>
          <a:xfrm>
            <a:off x="2" y="6298269"/>
            <a:ext cx="9180512" cy="587115"/>
            <a:chOff x="0" y="6239537"/>
            <a:chExt cx="9212088" cy="618462"/>
          </a:xfrm>
        </p:grpSpPr>
        <p:pic>
          <p:nvPicPr>
            <p:cNvPr id="13"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entagon 13"/>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4876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88640"/>
            <a:ext cx="9144000" cy="720080"/>
          </a:xfrm>
        </p:spPr>
        <p:txBody>
          <a:bodyPr/>
          <a:lstStyle/>
          <a:p>
            <a:r>
              <a:rPr lang="en-GB" sz="3600" b="1" dirty="0" smtClean="0">
                <a:solidFill>
                  <a:srgbClr val="0070C0"/>
                </a:solidFill>
                <a:latin typeface="Calibri" panose="020F0502020204030204" pitchFamily="34" charset="0"/>
                <a:cs typeface="Calibri" panose="020F0502020204030204" pitchFamily="34" charset="0"/>
              </a:rPr>
              <a:t>Priority risk groups for </a:t>
            </a:r>
            <a:br>
              <a:rPr lang="en-GB" sz="3600" b="1" dirty="0" smtClean="0">
                <a:solidFill>
                  <a:srgbClr val="0070C0"/>
                </a:solidFill>
                <a:latin typeface="Calibri" panose="020F0502020204030204" pitchFamily="34" charset="0"/>
                <a:cs typeface="Calibri" panose="020F0502020204030204" pitchFamily="34" charset="0"/>
              </a:rPr>
            </a:br>
            <a:r>
              <a:rPr lang="en-GB" sz="3600" b="1" dirty="0" smtClean="0">
                <a:solidFill>
                  <a:srgbClr val="0070C0"/>
                </a:solidFill>
                <a:latin typeface="Calibri" panose="020F0502020204030204" pitchFamily="34" charset="0"/>
                <a:cs typeface="Calibri" panose="020F0502020204030204" pitchFamily="34" charset="0"/>
              </a:rPr>
              <a:t>LTBI testing and treatment</a:t>
            </a:r>
            <a:endParaRPr lang="en-US" sz="3600" b="1" dirty="0">
              <a:solidFill>
                <a:srgbClr val="0070C0"/>
              </a:solidFill>
              <a:latin typeface="Calibri" panose="020F0502020204030204" pitchFamily="34" charset="0"/>
              <a:cs typeface="Calibri" panose="020F0502020204030204" pitchFamily="34" charset="0"/>
            </a:endParaRPr>
          </a:p>
        </p:txBody>
      </p:sp>
      <p:sp>
        <p:nvSpPr>
          <p:cNvPr id="9" name="Content Placeholder 3"/>
          <p:cNvSpPr>
            <a:spLocks noGrp="1"/>
          </p:cNvSpPr>
          <p:nvPr>
            <p:ph sz="half" idx="4294967295"/>
          </p:nvPr>
        </p:nvSpPr>
        <p:spPr>
          <a:xfrm>
            <a:off x="4572000" y="1412776"/>
            <a:ext cx="4464496" cy="4536504"/>
          </a:xfrm>
          <a:prstGeom prst="rect">
            <a:avLst/>
          </a:prstGeom>
          <a:solidFill>
            <a:srgbClr val="BBE0D9"/>
          </a:solidFill>
          <a:ln/>
        </p:spPr>
        <p:style>
          <a:lnRef idx="1">
            <a:schemeClr val="accent1"/>
          </a:lnRef>
          <a:fillRef idx="2">
            <a:schemeClr val="accent1"/>
          </a:fillRef>
          <a:effectRef idx="1">
            <a:schemeClr val="accent1"/>
          </a:effectRef>
          <a:fontRef idx="minor">
            <a:schemeClr val="dk1"/>
          </a:fontRef>
        </p:style>
        <p:txBody>
          <a:bodyPr/>
          <a:lstStyle/>
          <a:p>
            <a:r>
              <a:rPr lang="en-GB" sz="2800" b="1" dirty="0" smtClean="0">
                <a:solidFill>
                  <a:srgbClr val="FF0000"/>
                </a:solidFill>
                <a:latin typeface="Calibri" panose="020F0502020204030204" pitchFamily="34" charset="0"/>
                <a:cs typeface="Calibri" panose="020F0502020204030204" pitchFamily="34" charset="0"/>
              </a:rPr>
              <a:t>People living with HIV</a:t>
            </a:r>
            <a:endParaRPr lang="en-US" sz="2800" b="1" dirty="0">
              <a:solidFill>
                <a:srgbClr val="FF0000"/>
              </a:solidFill>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rPr>
              <a:t>Children &lt; 5y old with contact to a pulmonary TB  </a:t>
            </a:r>
          </a:p>
          <a:p>
            <a:r>
              <a:rPr lang="en-GB" sz="2800" dirty="0" smtClean="0">
                <a:latin typeface="Calibri" panose="020F0502020204030204" pitchFamily="34" charset="0"/>
                <a:cs typeface="Calibri" panose="020F0502020204030204" pitchFamily="34" charset="0"/>
              </a:rPr>
              <a:t>Clinical indications </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Silicosis </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Anti-TNF treatment</a:t>
            </a:r>
          </a:p>
          <a:p>
            <a:pPr lvl="1">
              <a:buFont typeface="Wingdings" panose="05000000000000000000" pitchFamily="2" charset="2"/>
              <a:buChar char="§"/>
            </a:pPr>
            <a:r>
              <a:rPr lang="en-GB" dirty="0" smtClean="0">
                <a:latin typeface="Calibri" panose="020F0502020204030204" pitchFamily="34" charset="0"/>
                <a:cs typeface="Calibri" panose="020F0502020204030204" pitchFamily="34" charset="0"/>
              </a:rPr>
              <a:t>Dialysis</a:t>
            </a:r>
          </a:p>
          <a:p>
            <a:pPr lvl="1">
              <a:buFont typeface="Wingdings" panose="05000000000000000000" pitchFamily="2" charset="2"/>
              <a:buChar char="§"/>
            </a:pPr>
            <a:r>
              <a:rPr lang="en-GB" dirty="0" smtClean="0">
                <a:latin typeface="Calibri" panose="020F0502020204030204" pitchFamily="34" charset="0"/>
                <a:cs typeface="Calibri" panose="020F0502020204030204" pitchFamily="34" charset="0"/>
              </a:rPr>
              <a:t>Transplantation</a:t>
            </a:r>
          </a:p>
        </p:txBody>
      </p:sp>
      <p:sp>
        <p:nvSpPr>
          <p:cNvPr id="4" name="Oval 3"/>
          <p:cNvSpPr/>
          <p:nvPr/>
        </p:nvSpPr>
        <p:spPr>
          <a:xfrm>
            <a:off x="0" y="1412776"/>
            <a:ext cx="4427984" cy="4032448"/>
          </a:xfrm>
          <a:prstGeom prst="ellipse">
            <a:avLst/>
          </a:prstGeom>
          <a:solidFill>
            <a:srgbClr val="BBE0D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libri" panose="020F0502020204030204" pitchFamily="34" charset="0"/>
                <a:cs typeface="Calibri" panose="020F0502020204030204" pitchFamily="34" charset="0"/>
              </a:rPr>
              <a:t>Strong recommendations</a:t>
            </a:r>
          </a:p>
          <a:p>
            <a:pPr algn="ctr"/>
            <a:r>
              <a:rPr lang="en-GB" sz="2800" dirty="0">
                <a:solidFill>
                  <a:srgbClr val="FF0000"/>
                </a:solidFill>
                <a:latin typeface="Calibri" panose="020F0502020204030204" pitchFamily="34" charset="0"/>
                <a:cs typeface="Calibri" panose="020F0502020204030204" pitchFamily="34" charset="0"/>
              </a:rPr>
              <a:t>(All settings) </a:t>
            </a:r>
            <a:endParaRPr lang="en-US" sz="2800" dirty="0">
              <a:solidFill>
                <a:srgbClr val="FF0000"/>
              </a:solidFill>
              <a:latin typeface="Calibri" panose="020F0502020204030204" pitchFamily="34" charset="0"/>
              <a:cs typeface="Calibri" panose="020F0502020204030204" pitchFamily="34" charset="0"/>
            </a:endParaRPr>
          </a:p>
        </p:txBody>
      </p:sp>
      <p:pic>
        <p:nvPicPr>
          <p:cNvPr id="6"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6897" y="6298270"/>
            <a:ext cx="9073617" cy="58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agon 7"/>
          <p:cNvSpPr/>
          <p:nvPr/>
        </p:nvSpPr>
        <p:spPr>
          <a:xfrm>
            <a:off x="2" y="6298269"/>
            <a:ext cx="6278597" cy="587115"/>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0"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6732987" y="6409779"/>
            <a:ext cx="1237242" cy="40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892" y="6418521"/>
            <a:ext cx="1354310" cy="394859"/>
          </a:xfrm>
          <a:prstGeom prst="rect">
            <a:avLst/>
          </a:prstGeom>
        </p:spPr>
      </p:pic>
    </p:spTree>
    <p:extLst>
      <p:ext uri="{BB962C8B-B14F-4D97-AF65-F5344CB8AC3E}">
        <p14:creationId xmlns:p14="http://schemas.microsoft.com/office/powerpoint/2010/main" val="30418333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44624"/>
            <a:ext cx="9144000" cy="720080"/>
          </a:xfrm>
        </p:spPr>
        <p:txBody>
          <a:bodyPr/>
          <a:lstStyle/>
          <a:p>
            <a:r>
              <a:rPr lang="en-GB" sz="3000" b="1" dirty="0" smtClean="0">
                <a:latin typeface="Calibri" panose="020F0502020204030204" pitchFamily="34" charset="0"/>
                <a:cs typeface="Calibri" panose="020F0502020204030204" pitchFamily="34" charset="0"/>
              </a:rPr>
              <a:t>Risk</a:t>
            </a:r>
            <a:r>
              <a:rPr lang="en-GB" sz="3200" b="1" dirty="0" smtClean="0">
                <a:latin typeface="Calibri" panose="020F0502020204030204" pitchFamily="34" charset="0"/>
                <a:cs typeface="Calibri" panose="020F0502020204030204" pitchFamily="34" charset="0"/>
              </a:rPr>
              <a:t> groups for LTBI testing and treatment</a:t>
            </a:r>
            <a:endParaRPr lang="en-US" sz="3200" b="1" dirty="0">
              <a:latin typeface="Calibri" panose="020F0502020204030204" pitchFamily="34" charset="0"/>
              <a:cs typeface="Calibri" panose="020F0502020204030204" pitchFamily="34" charset="0"/>
            </a:endParaRPr>
          </a:p>
        </p:txBody>
      </p:sp>
      <p:sp>
        <p:nvSpPr>
          <p:cNvPr id="9" name="Content Placeholder 3"/>
          <p:cNvSpPr>
            <a:spLocks noGrp="1"/>
          </p:cNvSpPr>
          <p:nvPr>
            <p:ph sz="half" idx="4294967295"/>
          </p:nvPr>
        </p:nvSpPr>
        <p:spPr>
          <a:xfrm>
            <a:off x="4572000" y="908720"/>
            <a:ext cx="4464496" cy="2232248"/>
          </a:xfrm>
          <a:prstGeom prst="rect">
            <a:avLst/>
          </a:prstGeom>
          <a:ln w="25400">
            <a:solidFill>
              <a:srgbClr val="0093D5"/>
            </a:solidFill>
          </a:ln>
        </p:spPr>
        <p:txBody>
          <a:bodyPr/>
          <a:lstStyle/>
          <a:p>
            <a:pPr marL="0" indent="0">
              <a:buNone/>
            </a:pPr>
            <a:r>
              <a:rPr lang="en-US" sz="2600" dirty="0" smtClean="0">
                <a:latin typeface="Calibri" panose="020F0502020204030204" pitchFamily="34" charset="0"/>
                <a:cs typeface="Calibri" panose="020F0502020204030204" pitchFamily="34" charset="0"/>
              </a:rPr>
              <a:t>HIV negative children </a:t>
            </a:r>
            <a:r>
              <a:rPr lang="en-US" sz="2600" dirty="0">
                <a:latin typeface="Calibri" panose="020F0502020204030204" pitchFamily="34" charset="0"/>
                <a:cs typeface="Calibri" panose="020F0502020204030204" pitchFamily="34" charset="0"/>
              </a:rPr>
              <a:t>aged ≥ 5 years, adolescents and adults who are </a:t>
            </a:r>
            <a:r>
              <a:rPr lang="en-US" sz="2600" dirty="0" smtClean="0">
                <a:latin typeface="Calibri" panose="020F0502020204030204" pitchFamily="34" charset="0"/>
                <a:cs typeface="Calibri" panose="020F0502020204030204" pitchFamily="34" charset="0"/>
              </a:rPr>
              <a:t>household contacts </a:t>
            </a:r>
            <a:r>
              <a:rPr lang="en-US" sz="2600" dirty="0">
                <a:latin typeface="Calibri" panose="020F0502020204030204" pitchFamily="34" charset="0"/>
                <a:cs typeface="Calibri" panose="020F0502020204030204" pitchFamily="34" charset="0"/>
              </a:rPr>
              <a:t>of </a:t>
            </a:r>
            <a:r>
              <a:rPr lang="en-US" sz="2600" dirty="0" smtClean="0">
                <a:latin typeface="Calibri" panose="020F0502020204030204" pitchFamily="34" charset="0"/>
                <a:cs typeface="Calibri" panose="020F0502020204030204" pitchFamily="34" charset="0"/>
              </a:rPr>
              <a:t>people with bacteriologically </a:t>
            </a:r>
            <a:r>
              <a:rPr lang="en-US" sz="2600" dirty="0">
                <a:latin typeface="Calibri" panose="020F0502020204030204" pitchFamily="34" charset="0"/>
                <a:cs typeface="Calibri" panose="020F0502020204030204" pitchFamily="34" charset="0"/>
              </a:rPr>
              <a:t>confirmed pulmonary </a:t>
            </a:r>
            <a:r>
              <a:rPr lang="en-US" sz="2600" dirty="0" smtClean="0">
                <a:latin typeface="Calibri" panose="020F0502020204030204" pitchFamily="34" charset="0"/>
                <a:cs typeface="Calibri" panose="020F0502020204030204" pitchFamily="34" charset="0"/>
              </a:rPr>
              <a:t>TB</a:t>
            </a:r>
            <a:endParaRPr lang="en-GB" sz="2600" dirty="0" smtClean="0">
              <a:latin typeface="Calibri" panose="020F0502020204030204" pitchFamily="34" charset="0"/>
              <a:cs typeface="Calibri" panose="020F0502020204030204" pitchFamily="34" charset="0"/>
            </a:endParaRPr>
          </a:p>
        </p:txBody>
      </p:sp>
      <p:sp>
        <p:nvSpPr>
          <p:cNvPr id="4" name="Oval 3"/>
          <p:cNvSpPr/>
          <p:nvPr/>
        </p:nvSpPr>
        <p:spPr>
          <a:xfrm>
            <a:off x="467543" y="620688"/>
            <a:ext cx="3965869" cy="2520280"/>
          </a:xfrm>
          <a:prstGeom prst="ellipse">
            <a:avLst/>
          </a:prstGeom>
          <a:solidFill>
            <a:srgbClr val="BBE0D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alibri" panose="020F0502020204030204" pitchFamily="34" charset="0"/>
                <a:cs typeface="Calibri" panose="020F0502020204030204" pitchFamily="34" charset="0"/>
              </a:rPr>
              <a:t>Conditional recommendation</a:t>
            </a:r>
          </a:p>
          <a:p>
            <a:pPr algn="ctr"/>
            <a:r>
              <a:rPr lang="en-GB" sz="2800" dirty="0">
                <a:solidFill>
                  <a:srgbClr val="FF0000"/>
                </a:solidFill>
                <a:latin typeface="Calibri" panose="020F0502020204030204" pitchFamily="34" charset="0"/>
                <a:cs typeface="Calibri" panose="020F0502020204030204" pitchFamily="34" charset="0"/>
              </a:rPr>
              <a:t> (New) </a:t>
            </a:r>
          </a:p>
          <a:p>
            <a:pPr algn="ctr"/>
            <a:endParaRPr lang="en-US" sz="2800" dirty="0">
              <a:solidFill>
                <a:schemeClr val="tx1"/>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16917918"/>
              </p:ext>
            </p:extLst>
          </p:nvPr>
        </p:nvGraphicFramePr>
        <p:xfrm>
          <a:off x="467544" y="3316006"/>
          <a:ext cx="8064895" cy="3439586"/>
        </p:xfrm>
        <a:graphic>
          <a:graphicData uri="http://schemas.openxmlformats.org/drawingml/2006/table">
            <a:tbl>
              <a:tblPr firstRow="1" firstCol="1" bandRow="1">
                <a:tableStyleId>{5C22544A-7EE6-4342-B048-85BDC9FD1C3A}</a:tableStyleId>
              </a:tblPr>
              <a:tblGrid>
                <a:gridCol w="1080120"/>
                <a:gridCol w="648072"/>
                <a:gridCol w="1080120"/>
                <a:gridCol w="759486"/>
                <a:gridCol w="968706"/>
                <a:gridCol w="803442"/>
                <a:gridCol w="996758"/>
                <a:gridCol w="774719"/>
                <a:gridCol w="953472"/>
              </a:tblGrid>
              <a:tr h="293403">
                <a:tc rowSpan="3">
                  <a:txBody>
                    <a:bodyPr/>
                    <a:lstStyle/>
                    <a:p>
                      <a:pPr algn="ctr">
                        <a:lnSpc>
                          <a:spcPct val="115000"/>
                        </a:lnSpc>
                        <a:spcAft>
                          <a:spcPts val="0"/>
                        </a:spcAft>
                      </a:pPr>
                      <a:r>
                        <a:rPr lang="en-GB" sz="1200" dirty="0">
                          <a:effectLst/>
                        </a:rPr>
                        <a:t>Age </a:t>
                      </a:r>
                      <a:endParaRPr lang="en-GB" sz="1200" dirty="0" smtClean="0">
                        <a:effectLst/>
                      </a:endParaRPr>
                    </a:p>
                    <a:p>
                      <a:pPr algn="ctr">
                        <a:lnSpc>
                          <a:spcPct val="115000"/>
                        </a:lnSpc>
                        <a:spcAft>
                          <a:spcPts val="0"/>
                        </a:spcAft>
                      </a:pPr>
                      <a:r>
                        <a:rPr lang="en-GB" sz="1200" dirty="0" smtClean="0">
                          <a:effectLst/>
                        </a:rPr>
                        <a:t>(</a:t>
                      </a:r>
                      <a:r>
                        <a:rPr lang="en-GB" sz="1200" dirty="0">
                          <a:effectLst/>
                        </a:rPr>
                        <a:t>years)</a:t>
                      </a:r>
                      <a:endParaRPr lang="en-US" sz="1200" dirty="0">
                        <a:effectLst/>
                        <a:latin typeface="Calibri"/>
                        <a:ea typeface="SimSun"/>
                        <a:cs typeface="Arial"/>
                      </a:endParaRPr>
                    </a:p>
                  </a:txBody>
                  <a:tcPr marL="68580" marR="68580" marT="0" marB="0">
                    <a:solidFill>
                      <a:srgbClr val="0093D5"/>
                    </a:solidFill>
                  </a:tcPr>
                </a:tc>
                <a:tc gridSpan="4">
                  <a:txBody>
                    <a:bodyPr/>
                    <a:lstStyle/>
                    <a:p>
                      <a:pPr algn="ctr">
                        <a:lnSpc>
                          <a:spcPct val="115000"/>
                        </a:lnSpc>
                        <a:spcAft>
                          <a:spcPts val="0"/>
                        </a:spcAft>
                      </a:pPr>
                      <a:r>
                        <a:rPr lang="en-GB" sz="1400" b="1" dirty="0">
                          <a:effectLst/>
                        </a:rPr>
                        <a:t>LTBI-positive at baseline</a:t>
                      </a:r>
                      <a:endParaRPr lang="en-US" sz="1400" b="1" dirty="0">
                        <a:effectLst/>
                        <a:latin typeface="Calibri"/>
                        <a:ea typeface="SimSun"/>
                        <a:cs typeface="Arial"/>
                      </a:endParaRPr>
                    </a:p>
                  </a:txBody>
                  <a:tcPr marL="68580" marR="68580" marT="0" marB="0">
                    <a:solidFill>
                      <a:srgbClr val="0093D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n-GB" sz="1400" b="1" dirty="0">
                          <a:effectLst/>
                        </a:rPr>
                        <a:t>Regardless of baseline LTBI status</a:t>
                      </a:r>
                      <a:endParaRPr lang="en-US" sz="1400" b="1" dirty="0">
                        <a:effectLst/>
                        <a:latin typeface="Calibri"/>
                        <a:ea typeface="SimSun"/>
                        <a:cs typeface="Arial"/>
                      </a:endParaRPr>
                    </a:p>
                  </a:txBody>
                  <a:tcPr marL="68580" marR="68580" marT="0" marB="0">
                    <a:solidFill>
                      <a:srgbClr val="0093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3403">
                <a:tc vMerge="1">
                  <a:txBody>
                    <a:bodyPr/>
                    <a:lstStyle/>
                    <a:p>
                      <a:endParaRPr lang="en-US"/>
                    </a:p>
                  </a:txBody>
                  <a:tcPr/>
                </a:tc>
                <a:tc gridSpan="2">
                  <a:txBody>
                    <a:bodyPr/>
                    <a:lstStyle/>
                    <a:p>
                      <a:pPr algn="ctr">
                        <a:lnSpc>
                          <a:spcPct val="115000"/>
                        </a:lnSpc>
                        <a:spcAft>
                          <a:spcPts val="0"/>
                        </a:spcAft>
                      </a:pPr>
                      <a:r>
                        <a:rPr lang="en-GB" sz="1200" b="0" dirty="0">
                          <a:effectLst/>
                        </a:rPr>
                        <a:t>Follow-up &lt; 12 months</a:t>
                      </a:r>
                      <a:endParaRPr lang="en-US" sz="1200" b="0" dirty="0">
                        <a:effectLst/>
                        <a:latin typeface="Calibri"/>
                        <a:ea typeface="SimSun"/>
                        <a:cs typeface="Arial"/>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GB" sz="1200" b="0" dirty="0">
                          <a:effectLst/>
                        </a:rPr>
                        <a:t>Follow-up &lt; 24 months</a:t>
                      </a:r>
                      <a:endParaRPr lang="en-US" sz="1200" b="0" dirty="0">
                        <a:effectLst/>
                        <a:latin typeface="Calibri"/>
                        <a:ea typeface="SimSun"/>
                        <a:cs typeface="Arial"/>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GB" sz="1200" b="0" dirty="0">
                          <a:effectLst/>
                        </a:rPr>
                        <a:t>Follow-up &lt; 12 months</a:t>
                      </a:r>
                      <a:endParaRPr lang="en-US" sz="1200" b="0" dirty="0">
                        <a:effectLst/>
                        <a:latin typeface="Calibri"/>
                        <a:ea typeface="SimSun"/>
                        <a:cs typeface="Arial"/>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GB" sz="1200" b="0" dirty="0">
                          <a:effectLst/>
                        </a:rPr>
                        <a:t>Follow-up &lt; 24 months</a:t>
                      </a:r>
                      <a:endParaRPr lang="en-US" sz="1200" b="0" dirty="0">
                        <a:effectLst/>
                        <a:latin typeface="Calibri"/>
                        <a:ea typeface="SimSun"/>
                        <a:cs typeface="Arial"/>
                      </a:endParaRPr>
                    </a:p>
                  </a:txBody>
                  <a:tcPr marL="68580" marR="68580" marT="0" marB="0"/>
                </a:tc>
                <a:tc hMerge="1">
                  <a:txBody>
                    <a:bodyPr/>
                    <a:lstStyle/>
                    <a:p>
                      <a:endParaRPr lang="en-US"/>
                    </a:p>
                  </a:txBody>
                  <a:tcPr/>
                </a:tc>
              </a:tr>
              <a:tr h="293403">
                <a:tc vMerge="1">
                  <a:txBody>
                    <a:bodyPr/>
                    <a:lstStyle/>
                    <a:p>
                      <a:endParaRPr lang="en-US"/>
                    </a:p>
                  </a:txBody>
                  <a:tcPr/>
                </a:tc>
                <a:tc>
                  <a:txBody>
                    <a:bodyPr/>
                    <a:lstStyle/>
                    <a:p>
                      <a:pPr algn="ctr">
                        <a:lnSpc>
                          <a:spcPct val="115000"/>
                        </a:lnSpc>
                        <a:spcAft>
                          <a:spcPts val="0"/>
                        </a:spcAft>
                      </a:pPr>
                      <a:r>
                        <a:rPr lang="en-GB" sz="1200" dirty="0" smtClean="0">
                          <a:effectLst/>
                        </a:rPr>
                        <a:t>No. of studies</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Risk ratio</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smtClean="0">
                          <a:effectLst/>
                        </a:rPr>
                        <a:t>No. of studies</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Risk ratio</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smtClean="0">
                          <a:effectLst/>
                        </a:rPr>
                        <a:t>No. of studies</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Risk ratio</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No. of studies</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Risk ratio</a:t>
                      </a:r>
                      <a:endParaRPr lang="en-US" sz="1200">
                        <a:effectLst/>
                        <a:latin typeface="Calibri"/>
                        <a:ea typeface="SimSun"/>
                        <a:cs typeface="Arial"/>
                      </a:endParaRPr>
                    </a:p>
                  </a:txBody>
                  <a:tcPr marL="68580" marR="68580" marT="0" marB="0"/>
                </a:tc>
              </a:tr>
              <a:tr h="608039">
                <a:tc>
                  <a:txBody>
                    <a:bodyPr/>
                    <a:lstStyle/>
                    <a:p>
                      <a:pPr algn="ctr">
                        <a:lnSpc>
                          <a:spcPct val="115000"/>
                        </a:lnSpc>
                        <a:spcAft>
                          <a:spcPts val="0"/>
                        </a:spcAft>
                      </a:pPr>
                      <a:r>
                        <a:rPr lang="en-GB" sz="1200">
                          <a:effectLst/>
                        </a:rPr>
                        <a:t>General population</a:t>
                      </a:r>
                      <a:endParaRPr lang="en-US" sz="1200">
                        <a:effectLst/>
                        <a:latin typeface="Calibri"/>
                        <a:ea typeface="SimSun"/>
                        <a:cs typeface="Arial"/>
                      </a:endParaRPr>
                    </a:p>
                  </a:txBody>
                  <a:tcPr marL="68580" marR="68580" marT="0" marB="0">
                    <a:solidFill>
                      <a:srgbClr val="0093D5"/>
                    </a:solidFill>
                  </a:tcPr>
                </a:tc>
                <a:tc>
                  <a:txBody>
                    <a:bodyPr/>
                    <a:lstStyle/>
                    <a:p>
                      <a:pPr algn="ctr">
                        <a:lnSpc>
                          <a:spcPct val="115000"/>
                        </a:lnSpc>
                        <a:spcAft>
                          <a:spcPts val="0"/>
                        </a:spcAft>
                      </a:pPr>
                      <a:r>
                        <a:rPr lang="en-GB" sz="1200">
                          <a:effectLst/>
                        </a:rPr>
                        <a:t>–</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smtClean="0">
                          <a:effectLst/>
                        </a:rPr>
                        <a:t>1.0 (reference)</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1.0 (reference)</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1.0 (reference)</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1.0 (reference)</a:t>
                      </a:r>
                      <a:endParaRPr lang="en-US" sz="1200">
                        <a:effectLst/>
                        <a:latin typeface="Calibri"/>
                        <a:ea typeface="SimSun"/>
                        <a:cs typeface="Arial"/>
                      </a:endParaRPr>
                    </a:p>
                  </a:txBody>
                  <a:tcPr marL="68580" marR="68580" marT="0" marB="0"/>
                </a:tc>
              </a:tr>
              <a:tr h="608039">
                <a:tc>
                  <a:txBody>
                    <a:bodyPr/>
                    <a:lstStyle/>
                    <a:p>
                      <a:pPr algn="ctr">
                        <a:lnSpc>
                          <a:spcPct val="115000"/>
                        </a:lnSpc>
                        <a:spcAft>
                          <a:spcPts val="0"/>
                        </a:spcAft>
                      </a:pPr>
                      <a:r>
                        <a:rPr lang="en-GB" sz="1200">
                          <a:effectLst/>
                        </a:rPr>
                        <a:t>0–4</a:t>
                      </a:r>
                      <a:endParaRPr lang="en-US" sz="1200">
                        <a:effectLst/>
                        <a:latin typeface="Calibri"/>
                        <a:ea typeface="SimSun"/>
                        <a:cs typeface="Arial"/>
                      </a:endParaRPr>
                    </a:p>
                  </a:txBody>
                  <a:tcPr marL="68580" marR="68580" marT="0" marB="0">
                    <a:solidFill>
                      <a:srgbClr val="0093D5"/>
                    </a:solidFill>
                  </a:tcPr>
                </a:tc>
                <a:tc>
                  <a:txBody>
                    <a:bodyPr/>
                    <a:lstStyle/>
                    <a:p>
                      <a:pPr algn="ctr">
                        <a:lnSpc>
                          <a:spcPct val="115000"/>
                        </a:lnSpc>
                        <a:spcAft>
                          <a:spcPts val="0"/>
                        </a:spcAft>
                      </a:pPr>
                      <a:r>
                        <a:rPr lang="en-GB" sz="1200">
                          <a:effectLst/>
                        </a:rPr>
                        <a:t>2</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24.3 </a:t>
                      </a:r>
                      <a:endParaRPr lang="en-GB" sz="1200" b="1" dirty="0" smtClean="0">
                        <a:effectLst/>
                      </a:endParaRPr>
                    </a:p>
                    <a:p>
                      <a:pPr algn="ctr">
                        <a:lnSpc>
                          <a:spcPct val="115000"/>
                        </a:lnSpc>
                        <a:spcAft>
                          <a:spcPts val="0"/>
                        </a:spcAft>
                      </a:pPr>
                      <a:r>
                        <a:rPr lang="en-GB" sz="1200" dirty="0" smtClean="0">
                          <a:effectLst/>
                        </a:rPr>
                        <a:t>(</a:t>
                      </a:r>
                      <a:r>
                        <a:rPr lang="en-GB" sz="1200" dirty="0">
                          <a:effectLst/>
                        </a:rPr>
                        <a:t>0.73–811.0)</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3</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22.9 </a:t>
                      </a:r>
                      <a:endParaRPr lang="en-GB" sz="1200" b="1" dirty="0" smtClean="0">
                        <a:effectLst/>
                      </a:endParaRPr>
                    </a:p>
                    <a:p>
                      <a:pPr algn="ctr">
                        <a:lnSpc>
                          <a:spcPct val="115000"/>
                        </a:lnSpc>
                        <a:spcAft>
                          <a:spcPts val="0"/>
                        </a:spcAft>
                      </a:pPr>
                      <a:r>
                        <a:rPr lang="en-GB" sz="1200" dirty="0" smtClean="0">
                          <a:effectLst/>
                        </a:rPr>
                        <a:t>(</a:t>
                      </a:r>
                      <a:r>
                        <a:rPr lang="en-GB" sz="1200" dirty="0">
                          <a:effectLst/>
                        </a:rPr>
                        <a:t>7.7–68.6)</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3</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25.9 </a:t>
                      </a:r>
                      <a:endParaRPr lang="en-GB" sz="1200" b="1" dirty="0" smtClean="0">
                        <a:effectLst/>
                      </a:endParaRPr>
                    </a:p>
                    <a:p>
                      <a:pPr algn="ctr">
                        <a:lnSpc>
                          <a:spcPct val="115000"/>
                        </a:lnSpc>
                        <a:spcAft>
                          <a:spcPts val="0"/>
                        </a:spcAft>
                      </a:pPr>
                      <a:r>
                        <a:rPr lang="en-GB" sz="1200" dirty="0" smtClean="0">
                          <a:effectLst/>
                        </a:rPr>
                        <a:t>(</a:t>
                      </a:r>
                      <a:r>
                        <a:rPr lang="en-GB" sz="1200" dirty="0">
                          <a:effectLst/>
                        </a:rPr>
                        <a:t>16.9–39.7)</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5</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14.8 </a:t>
                      </a:r>
                      <a:endParaRPr lang="en-GB" sz="1200" b="1" dirty="0" smtClean="0">
                        <a:effectLst/>
                      </a:endParaRPr>
                    </a:p>
                    <a:p>
                      <a:pPr algn="ctr">
                        <a:lnSpc>
                          <a:spcPct val="115000"/>
                        </a:lnSpc>
                        <a:spcAft>
                          <a:spcPts val="0"/>
                        </a:spcAft>
                      </a:pPr>
                      <a:r>
                        <a:rPr lang="en-GB" sz="1200" dirty="0" smtClean="0">
                          <a:effectLst/>
                        </a:rPr>
                        <a:t>(</a:t>
                      </a:r>
                      <a:r>
                        <a:rPr lang="en-GB" sz="1200" dirty="0">
                          <a:effectLst/>
                        </a:rPr>
                        <a:t>9.8–22.3)</a:t>
                      </a:r>
                      <a:endParaRPr lang="en-US" sz="1200" dirty="0">
                        <a:effectLst/>
                        <a:latin typeface="Calibri"/>
                        <a:ea typeface="SimSun"/>
                        <a:cs typeface="Arial"/>
                      </a:endParaRPr>
                    </a:p>
                  </a:txBody>
                  <a:tcPr marL="68580" marR="68580" marT="0" marB="0"/>
                </a:tc>
              </a:tr>
              <a:tr h="608039">
                <a:tc>
                  <a:txBody>
                    <a:bodyPr/>
                    <a:lstStyle/>
                    <a:p>
                      <a:pPr algn="ctr">
                        <a:lnSpc>
                          <a:spcPct val="115000"/>
                        </a:lnSpc>
                        <a:spcAft>
                          <a:spcPts val="0"/>
                        </a:spcAft>
                      </a:pPr>
                      <a:r>
                        <a:rPr lang="en-GB" sz="1200">
                          <a:effectLst/>
                        </a:rPr>
                        <a:t>5–14</a:t>
                      </a:r>
                      <a:endParaRPr lang="en-US" sz="1200">
                        <a:effectLst/>
                        <a:latin typeface="Calibri"/>
                        <a:ea typeface="SimSun"/>
                        <a:cs typeface="Arial"/>
                      </a:endParaRPr>
                    </a:p>
                  </a:txBody>
                  <a:tcPr marL="68580" marR="68580" marT="0" marB="0">
                    <a:solidFill>
                      <a:srgbClr val="0093D5"/>
                    </a:solidFill>
                  </a:tcPr>
                </a:tc>
                <a:tc>
                  <a:txBody>
                    <a:bodyPr/>
                    <a:lstStyle/>
                    <a:p>
                      <a:pPr algn="ctr">
                        <a:lnSpc>
                          <a:spcPct val="115000"/>
                        </a:lnSpc>
                        <a:spcAft>
                          <a:spcPts val="0"/>
                        </a:spcAft>
                      </a:pPr>
                      <a:r>
                        <a:rPr lang="en-GB" sz="1200">
                          <a:effectLst/>
                        </a:rPr>
                        <a:t>2</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27.1 </a:t>
                      </a:r>
                      <a:endParaRPr lang="en-GB" sz="1200" b="1" dirty="0" smtClean="0">
                        <a:effectLst/>
                      </a:endParaRPr>
                    </a:p>
                    <a:p>
                      <a:pPr algn="ctr">
                        <a:lnSpc>
                          <a:spcPct val="115000"/>
                        </a:lnSpc>
                        <a:spcAft>
                          <a:spcPts val="0"/>
                        </a:spcAft>
                      </a:pPr>
                      <a:r>
                        <a:rPr lang="en-GB" sz="1200" dirty="0" smtClean="0">
                          <a:effectLst/>
                        </a:rPr>
                        <a:t>(</a:t>
                      </a:r>
                      <a:r>
                        <a:rPr lang="en-GB" sz="1200" dirty="0">
                          <a:effectLst/>
                        </a:rPr>
                        <a:t>17.5–54.1)</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3</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smtClean="0">
                          <a:effectLst/>
                        </a:rPr>
                        <a:t>8.2</a:t>
                      </a:r>
                    </a:p>
                    <a:p>
                      <a:pPr algn="ctr">
                        <a:lnSpc>
                          <a:spcPct val="115000"/>
                        </a:lnSpc>
                        <a:spcAft>
                          <a:spcPts val="0"/>
                        </a:spcAft>
                      </a:pPr>
                      <a:r>
                        <a:rPr lang="en-GB" sz="1200" dirty="0" smtClean="0">
                          <a:effectLst/>
                        </a:rPr>
                        <a:t> </a:t>
                      </a:r>
                      <a:r>
                        <a:rPr lang="en-GB" sz="1200" dirty="0">
                          <a:effectLst/>
                        </a:rPr>
                        <a:t>(2.3–29.4)</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3</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24.1 </a:t>
                      </a:r>
                      <a:endParaRPr lang="en-GB" sz="1200" b="1" dirty="0" smtClean="0">
                        <a:effectLst/>
                      </a:endParaRPr>
                    </a:p>
                    <a:p>
                      <a:pPr algn="ctr">
                        <a:lnSpc>
                          <a:spcPct val="115000"/>
                        </a:lnSpc>
                        <a:spcAft>
                          <a:spcPts val="0"/>
                        </a:spcAft>
                      </a:pPr>
                      <a:r>
                        <a:rPr lang="en-GB" sz="1200" dirty="0" smtClean="0">
                          <a:effectLst/>
                        </a:rPr>
                        <a:t>(</a:t>
                      </a:r>
                      <a:r>
                        <a:rPr lang="en-GB" sz="1200" dirty="0">
                          <a:effectLst/>
                        </a:rPr>
                        <a:t>16.9–34.4)</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a:effectLst/>
                        </a:rPr>
                        <a:t>5</a:t>
                      </a:r>
                      <a:endParaRPr lang="en-US" sz="120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6.3 </a:t>
                      </a:r>
                      <a:endParaRPr lang="en-GB" sz="1200" b="1" dirty="0" smtClean="0">
                        <a:effectLst/>
                      </a:endParaRPr>
                    </a:p>
                    <a:p>
                      <a:pPr algn="ctr">
                        <a:lnSpc>
                          <a:spcPct val="115000"/>
                        </a:lnSpc>
                        <a:spcAft>
                          <a:spcPts val="0"/>
                        </a:spcAft>
                      </a:pPr>
                      <a:r>
                        <a:rPr lang="en-GB" sz="1200" dirty="0" smtClean="0">
                          <a:effectLst/>
                        </a:rPr>
                        <a:t>(</a:t>
                      </a:r>
                      <a:r>
                        <a:rPr lang="en-GB" sz="1200" dirty="0">
                          <a:effectLst/>
                        </a:rPr>
                        <a:t>2.9–13.7)</a:t>
                      </a:r>
                      <a:endParaRPr lang="en-US" sz="1200" dirty="0">
                        <a:effectLst/>
                        <a:latin typeface="Calibri"/>
                        <a:ea typeface="SimSun"/>
                        <a:cs typeface="Arial"/>
                      </a:endParaRPr>
                    </a:p>
                  </a:txBody>
                  <a:tcPr marL="68580" marR="68580" marT="0" marB="0"/>
                </a:tc>
              </a:tr>
              <a:tr h="608039">
                <a:tc>
                  <a:txBody>
                    <a:bodyPr/>
                    <a:lstStyle/>
                    <a:p>
                      <a:pPr algn="ctr">
                        <a:lnSpc>
                          <a:spcPct val="115000"/>
                        </a:lnSpc>
                        <a:spcAft>
                          <a:spcPts val="0"/>
                        </a:spcAft>
                      </a:pPr>
                      <a:r>
                        <a:rPr lang="en-GB" sz="1200" dirty="0">
                          <a:effectLst/>
                        </a:rPr>
                        <a:t>≥ 15</a:t>
                      </a:r>
                      <a:endParaRPr lang="en-US" sz="1200" dirty="0">
                        <a:effectLst/>
                        <a:latin typeface="Calibri"/>
                        <a:ea typeface="SimSun"/>
                        <a:cs typeface="Arial"/>
                      </a:endParaRPr>
                    </a:p>
                  </a:txBody>
                  <a:tcPr marL="68580" marR="68580" marT="0" marB="0">
                    <a:solidFill>
                      <a:srgbClr val="0093D5"/>
                    </a:solidFill>
                  </a:tcPr>
                </a:tc>
                <a:tc>
                  <a:txBody>
                    <a:bodyPr/>
                    <a:lstStyle/>
                    <a:p>
                      <a:pPr algn="ctr">
                        <a:lnSpc>
                          <a:spcPct val="115000"/>
                        </a:lnSpc>
                        <a:spcAft>
                          <a:spcPts val="0"/>
                        </a:spcAft>
                      </a:pPr>
                      <a:r>
                        <a:rPr lang="en-GB" sz="1200" dirty="0">
                          <a:effectLst/>
                        </a:rPr>
                        <a:t>1</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30.7 </a:t>
                      </a:r>
                      <a:endParaRPr lang="en-GB" sz="1200" b="1" dirty="0" smtClean="0">
                        <a:effectLst/>
                      </a:endParaRPr>
                    </a:p>
                    <a:p>
                      <a:pPr algn="ctr">
                        <a:lnSpc>
                          <a:spcPct val="115000"/>
                        </a:lnSpc>
                        <a:spcAft>
                          <a:spcPts val="0"/>
                        </a:spcAft>
                      </a:pPr>
                      <a:r>
                        <a:rPr lang="en-GB" sz="1200" dirty="0" smtClean="0">
                          <a:effectLst/>
                        </a:rPr>
                        <a:t>(</a:t>
                      </a:r>
                      <a:r>
                        <a:rPr lang="en-GB" sz="1200" dirty="0">
                          <a:effectLst/>
                        </a:rPr>
                        <a:t>17.5–54.1)</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2</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13.4 </a:t>
                      </a:r>
                      <a:endParaRPr lang="en-GB" sz="1200" b="1" dirty="0" smtClean="0">
                        <a:effectLst/>
                      </a:endParaRPr>
                    </a:p>
                    <a:p>
                      <a:pPr algn="ctr">
                        <a:lnSpc>
                          <a:spcPct val="115000"/>
                        </a:lnSpc>
                        <a:spcAft>
                          <a:spcPts val="0"/>
                        </a:spcAft>
                      </a:pPr>
                      <a:r>
                        <a:rPr lang="en-GB" sz="1200" dirty="0" smtClean="0">
                          <a:effectLst/>
                        </a:rPr>
                        <a:t>(</a:t>
                      </a:r>
                      <a:r>
                        <a:rPr lang="en-GB" sz="1200" dirty="0">
                          <a:effectLst/>
                        </a:rPr>
                        <a:t>9.5–18.8)</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1</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24.7</a:t>
                      </a:r>
                      <a:r>
                        <a:rPr lang="en-GB" sz="1200" dirty="0">
                          <a:effectLst/>
                        </a:rPr>
                        <a:t> </a:t>
                      </a:r>
                      <a:endParaRPr lang="en-GB" sz="1200" dirty="0" smtClean="0">
                        <a:effectLst/>
                      </a:endParaRPr>
                    </a:p>
                    <a:p>
                      <a:pPr algn="ctr">
                        <a:lnSpc>
                          <a:spcPct val="115000"/>
                        </a:lnSpc>
                        <a:spcAft>
                          <a:spcPts val="0"/>
                        </a:spcAft>
                      </a:pPr>
                      <a:r>
                        <a:rPr lang="en-GB" sz="1200" dirty="0" smtClean="0">
                          <a:effectLst/>
                        </a:rPr>
                        <a:t>(</a:t>
                      </a:r>
                      <a:r>
                        <a:rPr lang="en-GB" sz="1200" dirty="0">
                          <a:effectLst/>
                        </a:rPr>
                        <a:t>14.2–43.0)</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dirty="0">
                          <a:effectLst/>
                        </a:rPr>
                        <a:t>3</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GB" sz="1200" b="1" dirty="0">
                          <a:effectLst/>
                        </a:rPr>
                        <a:t>11.7 </a:t>
                      </a:r>
                      <a:endParaRPr lang="en-GB" sz="1200" b="1" dirty="0" smtClean="0">
                        <a:effectLst/>
                      </a:endParaRPr>
                    </a:p>
                    <a:p>
                      <a:pPr algn="ctr">
                        <a:lnSpc>
                          <a:spcPct val="115000"/>
                        </a:lnSpc>
                        <a:spcAft>
                          <a:spcPts val="0"/>
                        </a:spcAft>
                      </a:pPr>
                      <a:r>
                        <a:rPr lang="en-GB" sz="1200" dirty="0" smtClean="0">
                          <a:effectLst/>
                        </a:rPr>
                        <a:t>(</a:t>
                      </a:r>
                      <a:r>
                        <a:rPr lang="en-GB" sz="1200" dirty="0">
                          <a:effectLst/>
                        </a:rPr>
                        <a:t>7.6–18.0)</a:t>
                      </a:r>
                      <a:endParaRPr lang="en-US" sz="1200" dirty="0">
                        <a:effectLst/>
                        <a:latin typeface="Calibri"/>
                        <a:ea typeface="SimSun"/>
                        <a:cs typeface="Arial"/>
                      </a:endParaRPr>
                    </a:p>
                  </a:txBody>
                  <a:tcPr marL="68580" marR="68580" marT="0" marB="0"/>
                </a:tc>
              </a:tr>
            </a:tbl>
          </a:graphicData>
        </a:graphic>
      </p:graphicFrame>
    </p:spTree>
    <p:extLst>
      <p:ext uri="{BB962C8B-B14F-4D97-AF65-F5344CB8AC3E}">
        <p14:creationId xmlns:p14="http://schemas.microsoft.com/office/powerpoint/2010/main" val="27180673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2" y="-99392"/>
            <a:ext cx="8351838" cy="865188"/>
          </a:xfrm>
        </p:spPr>
        <p:txBody>
          <a:bodyPr/>
          <a:lstStyle/>
          <a:p>
            <a:r>
              <a:rPr lang="en-GB" sz="3200" b="1" dirty="0" smtClean="0">
                <a:latin typeface="Calibri" panose="020F0502020204030204" pitchFamily="34" charset="0"/>
                <a:cs typeface="Calibri" panose="020F0502020204030204" pitchFamily="34" charset="0"/>
              </a:rPr>
              <a:t>Algorithm to rule out active TB in PLHIV</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3528" y="836712"/>
            <a:ext cx="8424863" cy="864096"/>
          </a:xfrm>
          <a:solidFill>
            <a:srgbClr val="FFFF00"/>
          </a:solidFill>
        </p:spPr>
        <p:txBody>
          <a:bodyPr/>
          <a:lstStyle/>
          <a:p>
            <a:pPr marL="0" indent="0">
              <a:buNone/>
            </a:pPr>
            <a:r>
              <a:rPr lang="en-US" sz="2800" dirty="0" smtClean="0">
                <a:latin typeface="Calibri" panose="020F0502020204030204" pitchFamily="34" charset="0"/>
                <a:cs typeface="Calibri" panose="020F0502020204030204" pitchFamily="34" charset="0"/>
              </a:rPr>
              <a:t>Absence of any </a:t>
            </a:r>
            <a:r>
              <a:rPr lang="en-US" sz="2800" dirty="0">
                <a:latin typeface="Calibri" panose="020F0502020204030204" pitchFamily="34" charset="0"/>
                <a:cs typeface="Calibri" panose="020F0502020204030204" pitchFamily="34" charset="0"/>
              </a:rPr>
              <a:t>of the symptoms of current cough, fever, weight loss or night </a:t>
            </a:r>
            <a:r>
              <a:rPr lang="en-US" sz="2800" dirty="0" smtClean="0">
                <a:latin typeface="Calibri" panose="020F0502020204030204" pitchFamily="34" charset="0"/>
                <a:cs typeface="Calibri" panose="020F0502020204030204" pitchFamily="34" charset="0"/>
              </a:rPr>
              <a:t>sweats. </a:t>
            </a:r>
            <a:endParaRPr lang="en-US" sz="2800" dirty="0">
              <a:latin typeface="Calibri" panose="020F0502020204030204" pitchFamily="34" charset="0"/>
              <a:cs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 y="3284984"/>
            <a:ext cx="8820472" cy="343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22360" y="4078208"/>
            <a:ext cx="1440160" cy="1754326"/>
          </a:xfrm>
          <a:prstGeom prst="rect">
            <a:avLst/>
          </a:prstGeom>
          <a:noFill/>
          <a:ln w="22225">
            <a:solidFill>
              <a:srgbClr val="FF0000"/>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p:txBody>
      </p:sp>
      <p:sp>
        <p:nvSpPr>
          <p:cNvPr id="6" name="Content Placeholder 2"/>
          <p:cNvSpPr txBox="1">
            <a:spLocks/>
          </p:cNvSpPr>
          <p:nvPr/>
        </p:nvSpPr>
        <p:spPr bwMode="auto">
          <a:xfrm>
            <a:off x="323528" y="1791260"/>
            <a:ext cx="8424863" cy="1224136"/>
          </a:xfrm>
          <a:prstGeom prst="rect">
            <a:avLst/>
          </a:prstGeom>
          <a:solidFill>
            <a:srgbClr val="BBE0D9"/>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kumimoji="1" sz="2800">
                <a:solidFill>
                  <a:schemeClr val="tx1"/>
                </a:solidFill>
                <a:latin typeface="+mn-lt"/>
                <a:cs typeface="+mn-cs"/>
              </a:defRPr>
            </a:lvl2pPr>
            <a:lvl3pPr marL="1143000" indent="-228600" algn="l" rtl="0" eaLnBrk="0" fontAlgn="base" hangingPunct="0">
              <a:spcBef>
                <a:spcPct val="20000"/>
              </a:spcBef>
              <a:spcAft>
                <a:spcPct val="0"/>
              </a:spcAft>
              <a:defRPr kumimoji="1" sz="24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q"/>
              <a:defRPr kumimoji="1" sz="2000">
                <a:solidFill>
                  <a:schemeClr val="tx1"/>
                </a:solidFill>
                <a:latin typeface="+mn-lt"/>
                <a:cs typeface="+mn-cs"/>
              </a:defRPr>
            </a:lvl4pPr>
            <a:lvl5pPr marL="2057400" indent="-228600" algn="l" rtl="0" eaLnBrk="0" fontAlgn="base" hangingPunct="0">
              <a:spcBef>
                <a:spcPct val="20000"/>
              </a:spcBef>
              <a:spcAft>
                <a:spcPct val="0"/>
              </a:spcAft>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har char="•"/>
              <a:defRPr kumimoji="1" sz="2000">
                <a:solidFill>
                  <a:schemeClr val="tx1"/>
                </a:solidFill>
                <a:latin typeface="+mn-lt"/>
                <a:cs typeface="+mn-cs"/>
              </a:defRPr>
            </a:lvl9pPr>
          </a:lstStyle>
          <a:p>
            <a:pPr marL="0" indent="0">
              <a:buNone/>
            </a:pPr>
            <a:r>
              <a:rPr lang="en-US" sz="2600" dirty="0">
                <a:latin typeface="Calibri" panose="020F0502020204030204" pitchFamily="34" charset="0"/>
                <a:cs typeface="Calibri" panose="020F0502020204030204" pitchFamily="34" charset="0"/>
              </a:rPr>
              <a:t>Chest radiography may be offered to people living with HIV and on ART and preventive treatment </a:t>
            </a:r>
            <a:r>
              <a:rPr lang="en-US" sz="2600" dirty="0" smtClean="0">
                <a:latin typeface="Calibri" panose="020F0502020204030204" pitchFamily="34" charset="0"/>
                <a:cs typeface="Calibri" panose="020F0502020204030204" pitchFamily="34" charset="0"/>
              </a:rPr>
              <a:t>given to </a:t>
            </a:r>
            <a:r>
              <a:rPr lang="en-US" sz="2600" dirty="0">
                <a:latin typeface="Calibri" panose="020F0502020204030204" pitchFamily="34" charset="0"/>
                <a:cs typeface="Calibri" panose="020F0502020204030204" pitchFamily="34" charset="0"/>
              </a:rPr>
              <a:t>those with no abnormal radiographic findings</a:t>
            </a:r>
            <a:r>
              <a:rPr lang="en-US" sz="2800" dirty="0" smtClean="0">
                <a:latin typeface="Calibri" panose="020F0502020204030204" pitchFamily="34" charset="0"/>
                <a:cs typeface="Calibri" panose="020F0502020204030204" pitchFamily="34" charset="0"/>
              </a:rPr>
              <a:t>. </a:t>
            </a:r>
            <a:r>
              <a:rPr lang="en-US" sz="2800" dirty="0" smtClean="0">
                <a:solidFill>
                  <a:srgbClr val="FF0000"/>
                </a:solidFill>
                <a:latin typeface="Calibri" panose="020F0502020204030204" pitchFamily="34" charset="0"/>
                <a:cs typeface="Calibri" panose="020F0502020204030204" pitchFamily="34" charset="0"/>
              </a:rPr>
              <a:t>(New)</a:t>
            </a:r>
            <a:endParaRPr lang="en-US" sz="2800" kern="0" dirty="0">
              <a:solidFill>
                <a:srgbClr val="FF0000"/>
              </a:solidFill>
              <a:latin typeface="Calibri" panose="020F0502020204030204" pitchFamily="34" charset="0"/>
              <a:cs typeface="Calibri" panose="020F0502020204030204" pitchFamily="34" charset="0"/>
            </a:endParaRPr>
          </a:p>
        </p:txBody>
      </p:sp>
      <p:sp>
        <p:nvSpPr>
          <p:cNvPr id="5" name="Rectangle 4"/>
          <p:cNvSpPr/>
          <p:nvPr/>
        </p:nvSpPr>
        <p:spPr>
          <a:xfrm rot="20173913">
            <a:off x="636837" y="3292342"/>
            <a:ext cx="7798243" cy="12252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alibri" panose="020F0502020204030204" pitchFamily="34" charset="0"/>
              </a:rPr>
              <a:t>BUT </a:t>
            </a:r>
            <a:r>
              <a:rPr lang="en-GB" sz="2800" b="1" dirty="0" smtClean="0">
                <a:solidFill>
                  <a:schemeClr val="bg1"/>
                </a:solidFill>
                <a:latin typeface="Calibri" panose="020F0502020204030204" pitchFamily="34" charset="0"/>
              </a:rPr>
              <a:t>chest </a:t>
            </a:r>
            <a:r>
              <a:rPr lang="en-GB" sz="2800" b="1" dirty="0">
                <a:solidFill>
                  <a:schemeClr val="bg1"/>
                </a:solidFill>
                <a:latin typeface="Calibri" panose="020F0502020204030204" pitchFamily="34" charset="0"/>
              </a:rPr>
              <a:t>radiography should not be a requirement for initiating preventive treatment</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755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351838" cy="865188"/>
          </a:xfrm>
        </p:spPr>
        <p:txBody>
          <a:bodyPr/>
          <a:lstStyle/>
          <a:p>
            <a:r>
              <a:rPr lang="en-GB" b="1" dirty="0" smtClean="0">
                <a:latin typeface="Calibri" panose="020F0502020204030204" pitchFamily="34" charset="0"/>
                <a:cs typeface="Calibri" panose="020F0502020204030204" pitchFamily="34" charset="0"/>
              </a:rPr>
              <a:t>Testing for LTBI</a:t>
            </a:r>
            <a:endParaRPr lang="en-US" b="1" dirty="0">
              <a:latin typeface="Calibri" panose="020F0502020204030204" pitchFamily="34" charset="0"/>
              <a:cs typeface="Calibri" panose="020F0502020204030204"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8840"/>
            <a:ext cx="5580112" cy="3888432"/>
          </a:xfrm>
          <a:prstGeom prst="rect">
            <a:avLst/>
          </a:prstGeom>
          <a:noFill/>
          <a:ln>
            <a:noFill/>
          </a:ln>
        </p:spPr>
      </p:pic>
      <p:sp>
        <p:nvSpPr>
          <p:cNvPr id="8" name="Title 1"/>
          <p:cNvSpPr txBox="1">
            <a:spLocks/>
          </p:cNvSpPr>
          <p:nvPr/>
        </p:nvSpPr>
        <p:spPr bwMode="auto">
          <a:xfrm>
            <a:off x="5652120" y="2636912"/>
            <a:ext cx="3456384" cy="2448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Tahoma" pitchFamily="34" charset="0"/>
                <a:cs typeface="Tahoma" pitchFamily="34" charset="0"/>
              </a:defRPr>
            </a:lvl2pPr>
            <a:lvl3pPr algn="ctr" rtl="0" eaLnBrk="0" fontAlgn="base" hangingPunct="0">
              <a:spcBef>
                <a:spcPct val="0"/>
              </a:spcBef>
              <a:spcAft>
                <a:spcPct val="0"/>
              </a:spcAft>
              <a:defRPr kumimoji="1" sz="4000">
                <a:solidFill>
                  <a:schemeClr val="tx1"/>
                </a:solidFill>
                <a:latin typeface="Tahoma" pitchFamily="34" charset="0"/>
                <a:cs typeface="Tahoma" pitchFamily="34" charset="0"/>
              </a:defRPr>
            </a:lvl3pPr>
            <a:lvl4pPr algn="ctr" rtl="0" eaLnBrk="0" fontAlgn="base" hangingPunct="0">
              <a:spcBef>
                <a:spcPct val="0"/>
              </a:spcBef>
              <a:spcAft>
                <a:spcPct val="0"/>
              </a:spcAft>
              <a:defRPr kumimoji="1" sz="4000">
                <a:solidFill>
                  <a:schemeClr val="tx1"/>
                </a:solidFill>
                <a:latin typeface="Tahoma" pitchFamily="34" charset="0"/>
                <a:cs typeface="Tahoma" pitchFamily="34" charset="0"/>
              </a:defRPr>
            </a:lvl4pPr>
            <a:lvl5pPr algn="ctr" rtl="0" eaLnBrk="0" fontAlgn="base" hangingPunct="0">
              <a:spcBef>
                <a:spcPct val="0"/>
              </a:spcBef>
              <a:spcAft>
                <a:spcPct val="0"/>
              </a:spcAft>
              <a:defRPr kumimoji="1" sz="40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kumimoji="1" sz="4000">
                <a:solidFill>
                  <a:schemeClr val="tx1"/>
                </a:solidFill>
                <a:latin typeface="Tahoma" pitchFamily="34" charset="0"/>
                <a:cs typeface="Tahoma" pitchFamily="34" charset="0"/>
              </a:defRPr>
            </a:lvl6pPr>
            <a:lvl7pPr marL="914400" algn="ctr" rtl="0" eaLnBrk="1" fontAlgn="base" hangingPunct="1">
              <a:spcBef>
                <a:spcPct val="0"/>
              </a:spcBef>
              <a:spcAft>
                <a:spcPct val="0"/>
              </a:spcAft>
              <a:defRPr kumimoji="1" sz="4000">
                <a:solidFill>
                  <a:schemeClr val="tx1"/>
                </a:solidFill>
                <a:latin typeface="Tahoma" pitchFamily="34" charset="0"/>
                <a:cs typeface="Tahoma" pitchFamily="34" charset="0"/>
              </a:defRPr>
            </a:lvl7pPr>
            <a:lvl8pPr marL="1371600" algn="ctr" rtl="0" eaLnBrk="1" fontAlgn="base" hangingPunct="1">
              <a:spcBef>
                <a:spcPct val="0"/>
              </a:spcBef>
              <a:spcAft>
                <a:spcPct val="0"/>
              </a:spcAft>
              <a:defRPr kumimoji="1" sz="4000">
                <a:solidFill>
                  <a:schemeClr val="tx1"/>
                </a:solidFill>
                <a:latin typeface="Tahoma" pitchFamily="34" charset="0"/>
                <a:cs typeface="Tahoma" pitchFamily="34" charset="0"/>
              </a:defRPr>
            </a:lvl8pPr>
            <a:lvl9pPr marL="1828800" algn="ctr" rtl="0" eaLnBrk="1" fontAlgn="base" hangingPunct="1">
              <a:spcBef>
                <a:spcPct val="0"/>
              </a:spcBef>
              <a:spcAft>
                <a:spcPct val="0"/>
              </a:spcAft>
              <a:defRPr kumimoji="1" sz="4000">
                <a:solidFill>
                  <a:schemeClr val="tx1"/>
                </a:solidFill>
                <a:latin typeface="Tahoma" pitchFamily="34" charset="0"/>
                <a:cs typeface="Tahoma" pitchFamily="34" charset="0"/>
              </a:defRPr>
            </a:lvl9pPr>
          </a:lstStyle>
          <a:p>
            <a:endParaRPr lang="en-GB" sz="1400" kern="0" dirty="0" smtClean="0">
              <a:latin typeface="Calibri" panose="020F0502020204030204" pitchFamily="34" charset="0"/>
              <a:cs typeface="Calibri" panose="020F0502020204030204" pitchFamily="34" charset="0"/>
            </a:endParaRPr>
          </a:p>
          <a:p>
            <a:endParaRPr lang="en-GB" sz="1400" kern="0" dirty="0">
              <a:latin typeface="Calibri" panose="020F0502020204030204" pitchFamily="34" charset="0"/>
              <a:cs typeface="Calibri" panose="020F0502020204030204" pitchFamily="34" charset="0"/>
            </a:endParaRPr>
          </a:p>
          <a:p>
            <a:r>
              <a:rPr lang="en-GB" sz="2000" kern="0" dirty="0" smtClean="0">
                <a:latin typeface="Calibri" panose="020F0502020204030204" pitchFamily="34" charset="0"/>
                <a:cs typeface="Calibri" panose="020F0502020204030204" pitchFamily="34" charset="0"/>
              </a:rPr>
              <a:t> Head to head comparison of IGRA and TST for prediction of active TB [</a:t>
            </a:r>
            <a:r>
              <a:rPr lang="en-GB" sz="2000" dirty="0" smtClean="0">
                <a:latin typeface="Calibri" panose="020F0502020204030204" pitchFamily="34" charset="0"/>
                <a:cs typeface="Calibri" panose="020F0502020204030204" pitchFamily="34" charset="0"/>
              </a:rPr>
              <a:t>5 </a:t>
            </a:r>
            <a:r>
              <a:rPr lang="en-GB" sz="2000" dirty="0">
                <a:latin typeface="Calibri" panose="020F0502020204030204" pitchFamily="34" charset="0"/>
                <a:cs typeface="Calibri" panose="020F0502020204030204" pitchFamily="34" charset="0"/>
              </a:rPr>
              <a:t>studies (N=7,769</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algn="l">
              <a:defRPr/>
            </a:pPr>
            <a:endParaRPr lang="en-GB" sz="2000" dirty="0">
              <a:latin typeface="Calibri" panose="020F0502020204030204" pitchFamily="34" charset="0"/>
              <a:cs typeface="Calibri" panose="020F0502020204030204" pitchFamily="34" charset="0"/>
            </a:endParaRPr>
          </a:p>
          <a:p>
            <a:pPr algn="l">
              <a:defRPr/>
            </a:pPr>
            <a:r>
              <a:rPr lang="en-GB" sz="2000" dirty="0">
                <a:latin typeface="Calibri" panose="020F0502020204030204" pitchFamily="34" charset="0"/>
                <a:cs typeface="Calibri" panose="020F0502020204030204" pitchFamily="34" charset="0"/>
              </a:rPr>
              <a:t>TST </a:t>
            </a:r>
            <a:r>
              <a:rPr lang="en-GB" sz="2000" dirty="0" smtClean="0">
                <a:latin typeface="Calibri" panose="020F0502020204030204" pitchFamily="34" charset="0"/>
                <a:cs typeface="Calibri" panose="020F0502020204030204" pitchFamily="34" charset="0"/>
              </a:rPr>
              <a:t>=1.49 </a:t>
            </a:r>
            <a:r>
              <a:rPr lang="en-GB" sz="2000" dirty="0">
                <a:latin typeface="Calibri" panose="020F0502020204030204" pitchFamily="34" charset="0"/>
                <a:cs typeface="Calibri" panose="020F0502020204030204" pitchFamily="34" charset="0"/>
              </a:rPr>
              <a:t>(95%CI 0.79;2.80)</a:t>
            </a:r>
          </a:p>
          <a:p>
            <a:pPr algn="l">
              <a:defRPr/>
            </a:pPr>
            <a:endParaRPr lang="en-GB" sz="2000" dirty="0">
              <a:latin typeface="Calibri" panose="020F0502020204030204" pitchFamily="34" charset="0"/>
              <a:cs typeface="Calibri" panose="020F0502020204030204" pitchFamily="34" charset="0"/>
            </a:endParaRPr>
          </a:p>
          <a:p>
            <a:pPr algn="l">
              <a:defRPr/>
            </a:pPr>
            <a:r>
              <a:rPr lang="en-GB" sz="2000" dirty="0" smtClean="0">
                <a:latin typeface="Calibri" panose="020F0502020204030204" pitchFamily="34" charset="0"/>
                <a:cs typeface="Calibri" panose="020F0502020204030204" pitchFamily="34" charset="0"/>
              </a:rPr>
              <a:t>IGRA=2.03 </a:t>
            </a:r>
            <a:r>
              <a:rPr lang="en-GB" sz="2000" dirty="0">
                <a:latin typeface="Calibri" panose="020F0502020204030204" pitchFamily="34" charset="0"/>
                <a:cs typeface="Calibri" panose="020F0502020204030204" pitchFamily="34" charset="0"/>
              </a:rPr>
              <a:t>(95% CI: 1.18; 3.50)</a:t>
            </a:r>
          </a:p>
          <a:p>
            <a:endParaRPr lang="en-GB" sz="1400" kern="0" dirty="0" smtClean="0">
              <a:latin typeface="Calibri" panose="020F0502020204030204" pitchFamily="34" charset="0"/>
              <a:cs typeface="Calibri" panose="020F0502020204030204" pitchFamily="34" charset="0"/>
            </a:endParaRPr>
          </a:p>
          <a:p>
            <a:endParaRPr lang="en-US" sz="1400" kern="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216024" y="658808"/>
            <a:ext cx="8820472" cy="825976"/>
          </a:xfrm>
          <a:prstGeom prst="rect">
            <a:avLst/>
          </a:prstGeom>
          <a:solidFill>
            <a:srgbClr val="BBE0D9"/>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kumimoji="1" sz="2800">
                <a:solidFill>
                  <a:schemeClr val="tx1"/>
                </a:solidFill>
                <a:latin typeface="+mn-lt"/>
                <a:cs typeface="+mn-cs"/>
              </a:defRPr>
            </a:lvl2pPr>
            <a:lvl3pPr marL="1143000" indent="-228600" algn="l" rtl="0" eaLnBrk="0" fontAlgn="base" hangingPunct="0">
              <a:spcBef>
                <a:spcPct val="20000"/>
              </a:spcBef>
              <a:spcAft>
                <a:spcPct val="0"/>
              </a:spcAft>
              <a:defRPr kumimoji="1" sz="24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q"/>
              <a:defRPr kumimoji="1" sz="2000">
                <a:solidFill>
                  <a:schemeClr val="tx1"/>
                </a:solidFill>
                <a:latin typeface="+mn-lt"/>
                <a:cs typeface="+mn-cs"/>
              </a:defRPr>
            </a:lvl4pPr>
            <a:lvl5pPr marL="2057400" indent="-228600" algn="l" rtl="0" eaLnBrk="0" fontAlgn="base" hangingPunct="0">
              <a:spcBef>
                <a:spcPct val="20000"/>
              </a:spcBef>
              <a:spcAft>
                <a:spcPct val="0"/>
              </a:spcAft>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har char="•"/>
              <a:defRPr kumimoji="1" sz="2000">
                <a:solidFill>
                  <a:schemeClr val="tx1"/>
                </a:solidFill>
                <a:latin typeface="+mn-lt"/>
                <a:cs typeface="+mn-cs"/>
              </a:defRPr>
            </a:lvl9pPr>
          </a:lstStyle>
          <a:p>
            <a:pPr marL="0" indent="0">
              <a:buNone/>
            </a:pPr>
            <a:r>
              <a:rPr lang="en-US" sz="2400" dirty="0">
                <a:latin typeface="Calibri" panose="020F0502020204030204" pitchFamily="34" charset="0"/>
                <a:cs typeface="Calibri" panose="020F0502020204030204" pitchFamily="34" charset="0"/>
              </a:rPr>
              <a:t>Either TST or IGRA( </a:t>
            </a:r>
            <a:r>
              <a:rPr lang="en-US" sz="2400" dirty="0" err="1">
                <a:latin typeface="Calibri" panose="020F0502020204030204" pitchFamily="34" charset="0"/>
                <a:cs typeface="Calibri" panose="020F0502020204030204" pitchFamily="34" charset="0"/>
              </a:rPr>
              <a:t>QuantiFERON</a:t>
            </a:r>
            <a:r>
              <a:rPr lang="en-US" sz="2400" dirty="0">
                <a:latin typeface="Calibri" panose="020F0502020204030204" pitchFamily="34" charset="0"/>
                <a:cs typeface="Calibri" panose="020F0502020204030204" pitchFamily="34" charset="0"/>
              </a:rPr>
              <a:t>®-TB Gold In-Tube and T-SPOT®.TB) can be used to test for LTBI </a:t>
            </a:r>
            <a:r>
              <a:rPr lang="en-US" sz="2400" dirty="0">
                <a:solidFill>
                  <a:srgbClr val="FF0000"/>
                </a:solidFill>
                <a:latin typeface="Calibri" panose="020F0502020204030204" pitchFamily="34" charset="0"/>
                <a:cs typeface="Calibri" panose="020F0502020204030204" pitchFamily="34" charset="0"/>
              </a:rPr>
              <a:t>(New</a:t>
            </a:r>
            <a:r>
              <a:rPr lang="en-US" sz="2400" dirty="0" smtClean="0">
                <a:solidFill>
                  <a:srgbClr val="FF0000"/>
                </a:solidFill>
                <a:latin typeface="Calibri" panose="020F0502020204030204" pitchFamily="34" charset="0"/>
                <a:cs typeface="Calibri" panose="020F0502020204030204" pitchFamily="34" charset="0"/>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9" name="Rectangle 8"/>
          <p:cNvSpPr/>
          <p:nvPr/>
        </p:nvSpPr>
        <p:spPr>
          <a:xfrm rot="20173913">
            <a:off x="701800" y="2969304"/>
            <a:ext cx="7798243" cy="13742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alibri" panose="020F0502020204030204" pitchFamily="34" charset="0"/>
              </a:rPr>
              <a:t>BUT LTBI testing by TST or IGRA is not a requirement for initiating preventive treatment among PLHIV and contacts under </a:t>
            </a:r>
            <a:r>
              <a:rPr lang="en-GB" sz="2800" b="1" dirty="0" smtClean="0">
                <a:solidFill>
                  <a:schemeClr val="bg1"/>
                </a:solidFill>
                <a:latin typeface="Calibri" panose="020F0502020204030204" pitchFamily="34" charset="0"/>
              </a:rPr>
              <a:t>5 years</a:t>
            </a:r>
            <a:endParaRPr lang="en-US" sz="2800" b="1" dirty="0">
              <a:solidFill>
                <a:schemeClr val="bg1"/>
              </a:solidFill>
              <a:latin typeface="Calibri" panose="020F0502020204030204" pitchFamily="34" charset="0"/>
            </a:endParaRPr>
          </a:p>
        </p:txBody>
      </p:sp>
      <p:grpSp>
        <p:nvGrpSpPr>
          <p:cNvPr id="10" name="Group 9"/>
          <p:cNvGrpSpPr/>
          <p:nvPr/>
        </p:nvGrpSpPr>
        <p:grpSpPr>
          <a:xfrm>
            <a:off x="2" y="6298269"/>
            <a:ext cx="9180512" cy="587115"/>
            <a:chOff x="0" y="6239537"/>
            <a:chExt cx="9212088" cy="618462"/>
          </a:xfrm>
        </p:grpSpPr>
        <p:pic>
          <p:nvPicPr>
            <p:cNvPr id="11"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entagon 11"/>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3"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20923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63" y="0"/>
            <a:ext cx="8351838" cy="865188"/>
          </a:xfrm>
        </p:spPr>
        <p:txBody>
          <a:bodyPr/>
          <a:lstStyle/>
          <a:p>
            <a:r>
              <a:rPr lang="en-GB" sz="3200" b="1" dirty="0" smtClean="0">
                <a:latin typeface="Calibri" panose="020F0502020204030204" pitchFamily="34" charset="0"/>
                <a:cs typeface="Calibri" panose="020F0502020204030204" pitchFamily="34" charset="0"/>
              </a:rPr>
              <a:t>Treatment options</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3528" y="692696"/>
            <a:ext cx="8424863" cy="936104"/>
          </a:xfrm>
          <a:solidFill>
            <a:srgbClr val="FFFF00"/>
          </a:solidFill>
        </p:spPr>
        <p:txBody>
          <a:bodyPr/>
          <a:lstStyle/>
          <a:p>
            <a:pPr marL="0" indent="0">
              <a:buNone/>
            </a:pPr>
            <a:r>
              <a:rPr lang="en-US" sz="2800" dirty="0" smtClean="0">
                <a:latin typeface="Calibri" panose="020F0502020204030204" pitchFamily="34" charset="0"/>
                <a:cs typeface="Calibri" panose="020F0502020204030204" pitchFamily="34" charset="0"/>
              </a:rPr>
              <a:t>3RH should </a:t>
            </a:r>
            <a:r>
              <a:rPr lang="en-US" sz="2800" dirty="0">
                <a:latin typeface="Calibri" panose="020F0502020204030204" pitchFamily="34" charset="0"/>
                <a:cs typeface="Calibri" panose="020F0502020204030204" pitchFamily="34" charset="0"/>
              </a:rPr>
              <a:t>be offered as an alternative to </a:t>
            </a:r>
            <a:r>
              <a:rPr lang="en-US" sz="2800" dirty="0" smtClean="0">
                <a:latin typeface="Calibri" panose="020F0502020204030204" pitchFamily="34" charset="0"/>
                <a:cs typeface="Calibri" panose="020F0502020204030204" pitchFamily="34" charset="0"/>
              </a:rPr>
              <a:t>6H </a:t>
            </a:r>
            <a:r>
              <a:rPr lang="en-US" sz="2800" dirty="0">
                <a:latin typeface="Calibri" panose="020F0502020204030204" pitchFamily="34" charset="0"/>
                <a:cs typeface="Calibri" panose="020F0502020204030204" pitchFamily="34" charset="0"/>
              </a:rPr>
              <a:t>for children and adolescents aged &lt; 15 </a:t>
            </a:r>
            <a:r>
              <a:rPr lang="en-US" sz="2800" dirty="0" smtClean="0">
                <a:latin typeface="Calibri" panose="020F0502020204030204" pitchFamily="34" charset="0"/>
                <a:cs typeface="Calibri" panose="020F0502020204030204" pitchFamily="34" charset="0"/>
              </a:rPr>
              <a:t>years. </a:t>
            </a:r>
            <a:r>
              <a:rPr lang="en-US" sz="2800" dirty="0" smtClean="0">
                <a:solidFill>
                  <a:srgbClr val="C00000"/>
                </a:solidFill>
                <a:latin typeface="Calibri" panose="020F0502020204030204" pitchFamily="34" charset="0"/>
                <a:cs typeface="Calibri" panose="020F0502020204030204" pitchFamily="34" charset="0"/>
              </a:rPr>
              <a:t>(New)</a:t>
            </a:r>
            <a:endParaRPr lang="en-US" sz="2800" dirty="0">
              <a:solidFill>
                <a:srgbClr val="C00000"/>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323528" y="1772816"/>
            <a:ext cx="8424863" cy="1296144"/>
          </a:xfrm>
          <a:prstGeom prst="rect">
            <a:avLst/>
          </a:prstGeom>
          <a:solidFill>
            <a:srgbClr val="BBE0D9"/>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kumimoji="1" sz="2800">
                <a:solidFill>
                  <a:schemeClr val="tx1"/>
                </a:solidFill>
                <a:latin typeface="+mn-lt"/>
                <a:cs typeface="+mn-cs"/>
              </a:defRPr>
            </a:lvl2pPr>
            <a:lvl3pPr marL="1143000" indent="-228600" algn="l" rtl="0" eaLnBrk="0" fontAlgn="base" hangingPunct="0">
              <a:spcBef>
                <a:spcPct val="20000"/>
              </a:spcBef>
              <a:spcAft>
                <a:spcPct val="0"/>
              </a:spcAft>
              <a:defRPr kumimoji="1" sz="24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q"/>
              <a:defRPr kumimoji="1" sz="2000">
                <a:solidFill>
                  <a:schemeClr val="tx1"/>
                </a:solidFill>
                <a:latin typeface="+mn-lt"/>
                <a:cs typeface="+mn-cs"/>
              </a:defRPr>
            </a:lvl4pPr>
            <a:lvl5pPr marL="2057400" indent="-228600" algn="l" rtl="0" eaLnBrk="0" fontAlgn="base" hangingPunct="0">
              <a:spcBef>
                <a:spcPct val="20000"/>
              </a:spcBef>
              <a:spcAft>
                <a:spcPct val="0"/>
              </a:spcAft>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har char="•"/>
              <a:defRPr kumimoji="1" sz="2000">
                <a:solidFill>
                  <a:schemeClr val="tx1"/>
                </a:solidFill>
                <a:latin typeface="+mn-lt"/>
                <a:cs typeface="+mn-cs"/>
              </a:defRPr>
            </a:lvl9pPr>
          </a:lstStyle>
          <a:p>
            <a:pPr marL="0" indent="0">
              <a:buNone/>
            </a:pPr>
            <a:r>
              <a:rPr lang="en-US" sz="2800" kern="0" dirty="0" smtClean="0">
                <a:latin typeface="Calibri" panose="020F0502020204030204" pitchFamily="34" charset="0"/>
                <a:cs typeface="Calibri" panose="020F0502020204030204" pitchFamily="34" charset="0"/>
              </a:rPr>
              <a:t>3HP treatment may be offered as an alternative to 6H for </a:t>
            </a:r>
            <a:r>
              <a:rPr lang="en-US" sz="2800" kern="0" dirty="0">
                <a:latin typeface="Calibri" panose="020F0502020204030204" pitchFamily="34" charset="0"/>
                <a:cs typeface="Calibri" panose="020F0502020204030204" pitchFamily="34" charset="0"/>
              </a:rPr>
              <a:t>both adults and children in countries with a high TB incidence</a:t>
            </a:r>
            <a:r>
              <a:rPr lang="en-US" sz="2800" kern="0" dirty="0" smtClean="0">
                <a:latin typeface="Calibri" panose="020F0502020204030204" pitchFamily="34" charset="0"/>
                <a:cs typeface="Calibri" panose="020F0502020204030204" pitchFamily="34" charset="0"/>
              </a:rPr>
              <a:t>.</a:t>
            </a:r>
            <a:r>
              <a:rPr lang="en-US" sz="2800" kern="0" dirty="0" smtClean="0">
                <a:solidFill>
                  <a:srgbClr val="C00000"/>
                </a:solidFill>
                <a:latin typeface="Calibri" panose="020F0502020204030204" pitchFamily="34" charset="0"/>
                <a:cs typeface="Calibri" panose="020F0502020204030204" pitchFamily="34" charset="0"/>
              </a:rPr>
              <a:t>(New)</a:t>
            </a:r>
          </a:p>
        </p:txBody>
      </p:sp>
      <p:graphicFrame>
        <p:nvGraphicFramePr>
          <p:cNvPr id="7" name="Table 6"/>
          <p:cNvGraphicFramePr>
            <a:graphicFrameLocks noGrp="1"/>
          </p:cNvGraphicFramePr>
          <p:nvPr>
            <p:extLst>
              <p:ext uri="{D42A27DB-BD31-4B8C-83A1-F6EECF244321}">
                <p14:modId xmlns:p14="http://schemas.microsoft.com/office/powerpoint/2010/main" val="1843943333"/>
              </p:ext>
            </p:extLst>
          </p:nvPr>
        </p:nvGraphicFramePr>
        <p:xfrm>
          <a:off x="179512" y="3501008"/>
          <a:ext cx="8964489" cy="3037781"/>
        </p:xfrm>
        <a:graphic>
          <a:graphicData uri="http://schemas.openxmlformats.org/drawingml/2006/table">
            <a:tbl>
              <a:tblPr firstRow="1" firstCol="1" bandRow="1">
                <a:tableStyleId>{5C22544A-7EE6-4342-B048-85BDC9FD1C3A}</a:tableStyleId>
              </a:tblPr>
              <a:tblGrid>
                <a:gridCol w="1041651"/>
                <a:gridCol w="921699"/>
                <a:gridCol w="939177"/>
                <a:gridCol w="512278"/>
                <a:gridCol w="1195314"/>
                <a:gridCol w="1024558"/>
                <a:gridCol w="1024558"/>
                <a:gridCol w="1024558"/>
                <a:gridCol w="1280696"/>
              </a:tblGrid>
              <a:tr h="465286">
                <a:tc>
                  <a:txBody>
                    <a:bodyPr/>
                    <a:lstStyle/>
                    <a:p>
                      <a:pPr>
                        <a:lnSpc>
                          <a:spcPct val="115000"/>
                        </a:lnSpc>
                        <a:spcAft>
                          <a:spcPts val="0"/>
                        </a:spcAft>
                      </a:pPr>
                      <a:r>
                        <a:rPr lang="en-GB" sz="1400" b="1" dirty="0">
                          <a:effectLst/>
                          <a:latin typeface="Calibri" panose="020F0502020204030204" pitchFamily="34" charset="0"/>
                          <a:cs typeface="Calibri" panose="020F0502020204030204" pitchFamily="34" charset="0"/>
                        </a:rPr>
                        <a:t> </a:t>
                      </a:r>
                      <a:endParaRPr lang="en-US" sz="14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Intervention</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Comparator</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N</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Active TB</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Mortality</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smtClean="0">
                          <a:effectLst/>
                          <a:latin typeface="Calibri" panose="020F0502020204030204" pitchFamily="34" charset="0"/>
                          <a:ea typeface="+mn-ea"/>
                          <a:cs typeface="Calibri" panose="020F0502020204030204" pitchFamily="34" charset="0"/>
                        </a:rPr>
                        <a:t>AEs</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err="1" smtClean="0">
                          <a:effectLst/>
                          <a:latin typeface="Calibri" panose="020F0502020204030204" pitchFamily="34" charset="0"/>
                          <a:cs typeface="Calibri" panose="020F0502020204030204" pitchFamily="34" charset="0"/>
                        </a:rPr>
                        <a:t>Hepato</a:t>
                      </a:r>
                      <a:r>
                        <a:rPr lang="en-GB" sz="1200" b="1" dirty="0" smtClean="0">
                          <a:effectLst/>
                          <a:latin typeface="Calibri" panose="020F0502020204030204" pitchFamily="34" charset="0"/>
                          <a:cs typeface="Calibri" panose="020F0502020204030204" pitchFamily="34" charset="0"/>
                        </a:rPr>
                        <a:t>-toxicity</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200" b="1" dirty="0">
                          <a:effectLst/>
                          <a:latin typeface="Calibri" panose="020F0502020204030204" pitchFamily="34" charset="0"/>
                          <a:cs typeface="Calibri" panose="020F0502020204030204" pitchFamily="34" charset="0"/>
                        </a:rPr>
                        <a:t>Completion rate</a:t>
                      </a:r>
                      <a:endParaRPr lang="en-US" sz="1200" b="1" dirty="0">
                        <a:effectLst/>
                        <a:latin typeface="Calibri" panose="020F0502020204030204" pitchFamily="34" charset="0"/>
                        <a:ea typeface="Calibri"/>
                        <a:cs typeface="Calibri" panose="020F0502020204030204" pitchFamily="34" charset="0"/>
                      </a:endParaRPr>
                    </a:p>
                  </a:txBody>
                  <a:tcPr marL="55818" marR="55818" marT="0" marB="0"/>
                </a:tc>
              </a:tr>
              <a:tr h="704968">
                <a:tc rowSpan="2">
                  <a:txBody>
                    <a:bodyPr/>
                    <a:lstStyle/>
                    <a:p>
                      <a:pPr>
                        <a:lnSpc>
                          <a:spcPct val="115000"/>
                        </a:lnSpc>
                        <a:spcAft>
                          <a:spcPts val="0"/>
                        </a:spcAft>
                      </a:pPr>
                      <a:r>
                        <a:rPr lang="en-GB" sz="1400" b="1" dirty="0">
                          <a:effectLst/>
                          <a:latin typeface="Calibri" panose="020F0502020204030204" pitchFamily="34" charset="0"/>
                          <a:cs typeface="Calibri" panose="020F0502020204030204" pitchFamily="34" charset="0"/>
                        </a:rPr>
                        <a:t>Adults with HIV</a:t>
                      </a:r>
                      <a:endParaRPr lang="en-US" sz="1400" b="1"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3HP</a:t>
                      </a:r>
                      <a:endParaRPr lang="en-US" sz="1400" b="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6H or 9H</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2</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0.73</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(0.23- 2.3)</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0.75 </a:t>
                      </a:r>
                      <a:endParaRPr lang="en-GB" sz="1400" b="1"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0.44 - 1.27)</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0.63</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(0.43 - 0.92)</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0.26</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(0.12 - 0.55)</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1.25 </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(1.01-1.55</a:t>
                      </a:r>
                      <a:r>
                        <a:rPr lang="en-GB" sz="1400" b="0" dirty="0">
                          <a:effectLst/>
                          <a:latin typeface="Calibri" panose="020F0502020204030204" pitchFamily="34" charset="0"/>
                          <a:cs typeface="Calibri" panose="020F0502020204030204" pitchFamily="34" charset="0"/>
                        </a:rPr>
                        <a:t>)</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r>
              <a:tr h="560258">
                <a:tc vMerge="1">
                  <a:txBody>
                    <a:bodyPr/>
                    <a:lstStyle/>
                    <a:p>
                      <a:endParaRPr lang="en-US"/>
                    </a:p>
                  </a:txBody>
                  <a:tcPr/>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3HP</a:t>
                      </a:r>
                      <a:endParaRPr lang="en-US" sz="1400" b="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continuous INH</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1</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1.50 </a:t>
                      </a:r>
                      <a:endParaRPr lang="en-GB" sz="1400" b="1"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0.69-3.27)</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1.06</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0.47-2.41)</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0.20</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(0.12-0.32)</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0.05</a:t>
                      </a:r>
                      <a:r>
                        <a:rPr lang="en-GB" sz="1400" b="0" dirty="0">
                          <a:effectLst/>
                          <a:latin typeface="Calibri" panose="020F0502020204030204" pitchFamily="34" charset="0"/>
                          <a:cs typeface="Calibri" panose="020F0502020204030204" pitchFamily="34" charset="0"/>
                        </a:rPr>
                        <a:t> </a:t>
                      </a:r>
                      <a:endParaRPr lang="en-GB" sz="1400" b="0"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0.02-0.13)</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1.59 </a:t>
                      </a:r>
                      <a:endParaRPr lang="en-GB" sz="1400" b="1"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1.40-1.80)</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r>
              <a:tr h="560258">
                <a:tc>
                  <a:txBody>
                    <a:bodyPr/>
                    <a:lstStyle/>
                    <a:p>
                      <a:pPr>
                        <a:lnSpc>
                          <a:spcPct val="115000"/>
                        </a:lnSpc>
                        <a:spcAft>
                          <a:spcPts val="0"/>
                        </a:spcAft>
                      </a:pPr>
                      <a:r>
                        <a:rPr lang="en-GB" sz="1400" b="1">
                          <a:effectLst/>
                          <a:latin typeface="Calibri" panose="020F0502020204030204" pitchFamily="34" charset="0"/>
                          <a:cs typeface="Calibri" panose="020F0502020204030204" pitchFamily="34" charset="0"/>
                        </a:rPr>
                        <a:t>Adults without HIV</a:t>
                      </a:r>
                      <a:endParaRPr lang="en-US" sz="1400" b="1">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3HP</a:t>
                      </a:r>
                      <a:endParaRPr lang="en-US" sz="1400" b="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9H</a:t>
                      </a:r>
                      <a:endParaRPr lang="en-US" sz="1400" b="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1</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  </a:t>
                      </a:r>
                      <a:r>
                        <a:rPr lang="en-GB" sz="1400" b="0" dirty="0" smtClean="0">
                          <a:effectLst/>
                          <a:latin typeface="Calibri" panose="020F0502020204030204" pitchFamily="34" charset="0"/>
                          <a:cs typeface="Calibri" panose="020F0502020204030204" pitchFamily="34" charset="0"/>
                        </a:rPr>
                        <a:t>0.44</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( 0.18-1.07) </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0.75</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(0.47-1.19)</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0.87</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0.73-1.04)</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0.16 </a:t>
                      </a:r>
                      <a:endParaRPr lang="en-GB" sz="1400" b="1"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0.10- </a:t>
                      </a:r>
                      <a:r>
                        <a:rPr lang="en-GB" sz="1400" b="0" dirty="0" smtClean="0">
                          <a:effectLst/>
                          <a:latin typeface="Calibri" panose="020F0502020204030204" pitchFamily="34" charset="0"/>
                          <a:cs typeface="Calibri" panose="020F0502020204030204" pitchFamily="34" charset="0"/>
                        </a:rPr>
                        <a:t>0.27</a:t>
                      </a:r>
                      <a:r>
                        <a:rPr lang="en-GB" sz="1400" b="0" dirty="0">
                          <a:effectLst/>
                          <a:latin typeface="Calibri" panose="020F0502020204030204" pitchFamily="34" charset="0"/>
                          <a:cs typeface="Calibri" panose="020F0502020204030204" pitchFamily="34" charset="0"/>
                        </a:rPr>
                        <a:t>)</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1.19</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a:t>
                      </a:r>
                      <a:r>
                        <a:rPr lang="en-GB" sz="1400" b="0" dirty="0" smtClean="0">
                          <a:effectLst/>
                          <a:latin typeface="Calibri" panose="020F0502020204030204" pitchFamily="34" charset="0"/>
                          <a:cs typeface="Calibri" panose="020F0502020204030204" pitchFamily="34" charset="0"/>
                        </a:rPr>
                        <a:t>1.16- </a:t>
                      </a:r>
                      <a:r>
                        <a:rPr lang="en-GB" sz="1400" b="0" dirty="0">
                          <a:effectLst/>
                          <a:latin typeface="Calibri" panose="020F0502020204030204" pitchFamily="34" charset="0"/>
                          <a:cs typeface="Calibri" panose="020F0502020204030204" pitchFamily="34" charset="0"/>
                        </a:rPr>
                        <a:t>1.22)       </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r>
              <a:tr h="747011">
                <a:tc>
                  <a:txBody>
                    <a:bodyPr/>
                    <a:lstStyle/>
                    <a:p>
                      <a:pPr>
                        <a:lnSpc>
                          <a:spcPct val="115000"/>
                        </a:lnSpc>
                        <a:spcAft>
                          <a:spcPts val="0"/>
                        </a:spcAft>
                      </a:pPr>
                      <a:r>
                        <a:rPr lang="en-GB" sz="1400" b="1" dirty="0">
                          <a:effectLst/>
                          <a:latin typeface="Calibri" panose="020F0502020204030204" pitchFamily="34" charset="0"/>
                          <a:cs typeface="Calibri" panose="020F0502020204030204" pitchFamily="34" charset="0"/>
                        </a:rPr>
                        <a:t>Children and adolescents</a:t>
                      </a:r>
                      <a:endParaRPr lang="en-US" sz="1400" b="1" dirty="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3HP</a:t>
                      </a:r>
                      <a:endParaRPr lang="en-US" sz="1400" b="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9H</a:t>
                      </a:r>
                      <a:endParaRPr lang="en-US" sz="1400" b="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0">
                          <a:effectLst/>
                          <a:latin typeface="Calibri" panose="020F0502020204030204" pitchFamily="34" charset="0"/>
                          <a:cs typeface="Calibri" panose="020F0502020204030204" pitchFamily="34" charset="0"/>
                        </a:rPr>
                        <a:t>1</a:t>
                      </a:r>
                      <a:endParaRPr lang="en-US" sz="1400" b="0">
                        <a:effectLst/>
                        <a:latin typeface="Calibri" panose="020F0502020204030204" pitchFamily="34" charset="0"/>
                        <a:ea typeface="Calibri"/>
                        <a:cs typeface="Calibri" panose="020F0502020204030204" pitchFamily="34" charset="0"/>
                      </a:endParaRPr>
                    </a:p>
                  </a:txBody>
                  <a:tcPr marL="55818" marR="55818" marT="0" marB="0"/>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0.13</a:t>
                      </a:r>
                      <a:r>
                        <a:rPr lang="en-GB" sz="1400" b="0" dirty="0">
                          <a:effectLst/>
                          <a:latin typeface="Calibri" panose="020F0502020204030204" pitchFamily="34" charset="0"/>
                          <a:cs typeface="Calibri" panose="020F0502020204030204" pitchFamily="34" charset="0"/>
                        </a:rPr>
                        <a:t> </a:t>
                      </a:r>
                      <a:endParaRPr lang="en-GB" sz="1400" b="0"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0.01-2.54)</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0.18</a:t>
                      </a:r>
                      <a:r>
                        <a:rPr lang="en-GB" sz="1400" b="0" dirty="0">
                          <a:effectLst/>
                          <a:latin typeface="Calibri" panose="020F0502020204030204" pitchFamily="34" charset="0"/>
                          <a:cs typeface="Calibri" panose="020F0502020204030204" pitchFamily="34" charset="0"/>
                        </a:rPr>
                        <a:t> </a:t>
                      </a:r>
                      <a:endParaRPr lang="en-GB" sz="1400" b="0"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0.01-3.80)</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smtClean="0">
                          <a:effectLst/>
                          <a:latin typeface="Calibri" panose="020F0502020204030204" pitchFamily="34" charset="0"/>
                          <a:cs typeface="Calibri" panose="020F0502020204030204" pitchFamily="34" charset="0"/>
                        </a:rPr>
                        <a:t>0.88</a:t>
                      </a: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 </a:t>
                      </a:r>
                      <a:r>
                        <a:rPr lang="en-GB" sz="1400" b="0" dirty="0">
                          <a:effectLst/>
                          <a:latin typeface="Calibri" panose="020F0502020204030204" pitchFamily="34" charset="0"/>
                          <a:cs typeface="Calibri" panose="020F0502020204030204" pitchFamily="34" charset="0"/>
                        </a:rPr>
                        <a:t>(0.32-2.40)</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0" dirty="0">
                          <a:effectLst/>
                          <a:latin typeface="Calibri" panose="020F0502020204030204" pitchFamily="34" charset="0"/>
                          <a:cs typeface="Calibri" panose="020F0502020204030204" pitchFamily="34" charset="0"/>
                        </a:rPr>
                        <a:t>-</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c>
                  <a:txBody>
                    <a:bodyPr/>
                    <a:lstStyle/>
                    <a:p>
                      <a:pPr algn="ctr">
                        <a:lnSpc>
                          <a:spcPct val="115000"/>
                        </a:lnSpc>
                        <a:spcAft>
                          <a:spcPts val="0"/>
                        </a:spcAft>
                      </a:pPr>
                      <a:r>
                        <a:rPr lang="en-GB" sz="1400" b="1" dirty="0">
                          <a:effectLst/>
                          <a:latin typeface="Calibri" panose="020F0502020204030204" pitchFamily="34" charset="0"/>
                          <a:cs typeface="Calibri" panose="020F0502020204030204" pitchFamily="34" charset="0"/>
                        </a:rPr>
                        <a:t>1.09 </a:t>
                      </a:r>
                      <a:endParaRPr lang="en-GB" sz="1400" b="1" dirty="0" smtClean="0">
                        <a:effectLst/>
                        <a:latin typeface="Calibri" panose="020F0502020204030204" pitchFamily="34" charset="0"/>
                        <a:cs typeface="Calibri" panose="020F0502020204030204" pitchFamily="34" charset="0"/>
                      </a:endParaRPr>
                    </a:p>
                    <a:p>
                      <a:pPr algn="ctr">
                        <a:lnSpc>
                          <a:spcPct val="115000"/>
                        </a:lnSpc>
                        <a:spcAft>
                          <a:spcPts val="0"/>
                        </a:spcAft>
                      </a:pPr>
                      <a:r>
                        <a:rPr lang="en-GB" sz="1400" b="0" dirty="0" smtClean="0">
                          <a:effectLst/>
                          <a:latin typeface="Calibri" panose="020F0502020204030204" pitchFamily="34" charset="0"/>
                          <a:cs typeface="Calibri" panose="020F0502020204030204" pitchFamily="34" charset="0"/>
                        </a:rPr>
                        <a:t>(</a:t>
                      </a:r>
                      <a:r>
                        <a:rPr lang="en-GB" sz="1400" b="0" dirty="0">
                          <a:effectLst/>
                          <a:latin typeface="Calibri" panose="020F0502020204030204" pitchFamily="34" charset="0"/>
                          <a:cs typeface="Calibri" panose="020F0502020204030204" pitchFamily="34" charset="0"/>
                        </a:rPr>
                        <a:t>1.03-1.15)</a:t>
                      </a:r>
                      <a:endParaRPr lang="en-US" sz="1400" b="0" dirty="0">
                        <a:effectLst/>
                        <a:latin typeface="Calibri" panose="020F0502020204030204" pitchFamily="34" charset="0"/>
                        <a:ea typeface="Calibri"/>
                        <a:cs typeface="Calibri" panose="020F0502020204030204" pitchFamily="34" charset="0"/>
                      </a:endParaRPr>
                    </a:p>
                  </a:txBody>
                  <a:tcPr marL="55818" marR="55818" marT="0" marB="0" anchor="ctr"/>
                </a:tc>
              </a:tr>
            </a:tbl>
          </a:graphicData>
        </a:graphic>
      </p:graphicFrame>
    </p:spTree>
    <p:extLst>
      <p:ext uri="{BB962C8B-B14F-4D97-AF65-F5344CB8AC3E}">
        <p14:creationId xmlns:p14="http://schemas.microsoft.com/office/powerpoint/2010/main" val="331494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351838" cy="865188"/>
          </a:xfrm>
        </p:spPr>
        <p:txBody>
          <a:bodyPr/>
          <a:lstStyle/>
          <a:p>
            <a:r>
              <a:rPr lang="en-GB" sz="3200" b="1" dirty="0" smtClean="0">
                <a:latin typeface="Calibri" panose="020F0502020204030204" pitchFamily="34" charset="0"/>
                <a:cs typeface="Calibri" panose="020F0502020204030204" pitchFamily="34" charset="0"/>
              </a:rPr>
              <a:t>Preventive treatment for MDR-TB contacts </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3528" y="1052736"/>
            <a:ext cx="8424936" cy="1512168"/>
          </a:xfrm>
          <a:solidFill>
            <a:srgbClr val="BBE0D9"/>
          </a:solidFill>
        </p:spPr>
        <p:txBody>
          <a:bodyPr/>
          <a:lstStyle/>
          <a:p>
            <a:pPr marL="0" indent="0">
              <a:buNone/>
            </a:pPr>
            <a:r>
              <a:rPr lang="en-US" sz="2400" dirty="0">
                <a:latin typeface="Calibri" panose="020F0502020204030204" pitchFamily="34" charset="0"/>
                <a:cs typeface="Calibri" panose="020F0502020204030204" pitchFamily="34" charset="0"/>
              </a:rPr>
              <a:t>In selected high-risk household contacts of patients with multidrug-resistant tuberculosis, </a:t>
            </a:r>
            <a:r>
              <a:rPr lang="en-US" sz="2400" dirty="0" smtClean="0">
                <a:latin typeface="Calibri" panose="020F0502020204030204" pitchFamily="34" charset="0"/>
                <a:cs typeface="Calibri" panose="020F0502020204030204" pitchFamily="34" charset="0"/>
              </a:rPr>
              <a:t>preventive treatment </a:t>
            </a:r>
            <a:r>
              <a:rPr lang="en-US" sz="2400" dirty="0">
                <a:latin typeface="Calibri" panose="020F0502020204030204" pitchFamily="34" charset="0"/>
                <a:cs typeface="Calibri" panose="020F0502020204030204" pitchFamily="34" charset="0"/>
              </a:rPr>
              <a:t>may be considered based on </a:t>
            </a:r>
            <a:r>
              <a:rPr lang="en-US" sz="2400" dirty="0" smtClean="0">
                <a:latin typeface="Calibri" panose="020F0502020204030204" pitchFamily="34" charset="0"/>
                <a:cs typeface="Calibri" panose="020F0502020204030204" pitchFamily="34" charset="0"/>
              </a:rPr>
              <a:t>individualized </a:t>
            </a:r>
            <a:r>
              <a:rPr lang="en-US" sz="2400" dirty="0">
                <a:latin typeface="Calibri" panose="020F0502020204030204" pitchFamily="34" charset="0"/>
                <a:cs typeface="Calibri" panose="020F0502020204030204" pitchFamily="34" charset="0"/>
              </a:rPr>
              <a:t>risk assessment and a sound clinical justification</a:t>
            </a:r>
            <a:r>
              <a:rPr lang="en-US" sz="2400" dirty="0" smtClean="0">
                <a:latin typeface="Calibri" panose="020F0502020204030204" pitchFamily="34" charset="0"/>
                <a:cs typeface="Calibri" panose="020F0502020204030204" pitchFamily="34" charset="0"/>
              </a:rPr>
              <a:t>. </a:t>
            </a:r>
            <a:r>
              <a:rPr lang="en-US" sz="2400" dirty="0" smtClean="0">
                <a:solidFill>
                  <a:srgbClr val="C00000"/>
                </a:solidFill>
                <a:latin typeface="Calibri" panose="020F0502020204030204" pitchFamily="34" charset="0"/>
                <a:cs typeface="Calibri" panose="020F0502020204030204" pitchFamily="34" charset="0"/>
              </a:rPr>
              <a:t>(New)</a:t>
            </a:r>
            <a:endParaRPr lang="en-US" sz="2400" dirty="0">
              <a:solidFill>
                <a:srgbClr val="C00000"/>
              </a:solidFill>
              <a:latin typeface="Calibri" panose="020F0502020204030204" pitchFamily="34" charset="0"/>
              <a:cs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64904"/>
            <a:ext cx="8676456" cy="40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4" y="5013176"/>
            <a:ext cx="8712968" cy="1754326"/>
          </a:xfrm>
          <a:prstGeom prst="rect">
            <a:avLst/>
          </a:prstGeom>
          <a:noFill/>
          <a:ln w="22225">
            <a:solidFill>
              <a:srgbClr val="FF0000"/>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56875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65188"/>
          </a:xfr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kern="1200" dirty="0">
                <a:solidFill>
                  <a:srgbClr val="FFFFFF"/>
                </a:solidFill>
              </a:rPr>
              <a:t>Preventive treatment for MDR-TB contacts-Remarks </a:t>
            </a:r>
            <a:endParaRPr lang="en-US" sz="3000" kern="1200" dirty="0">
              <a:solidFill>
                <a:srgbClr val="FFFFFF"/>
              </a:solidFill>
            </a:endParaRPr>
          </a:p>
        </p:txBody>
      </p:sp>
      <p:sp>
        <p:nvSpPr>
          <p:cNvPr id="3" name="Content Placeholder 2"/>
          <p:cNvSpPr>
            <a:spLocks noGrp="1"/>
          </p:cNvSpPr>
          <p:nvPr>
            <p:ph idx="1"/>
          </p:nvPr>
        </p:nvSpPr>
        <p:spPr>
          <a:xfrm>
            <a:off x="179512" y="1052736"/>
            <a:ext cx="8784976" cy="5688632"/>
          </a:xfrm>
          <a:noFill/>
        </p:spPr>
        <p:txBody>
          <a:bodyPr/>
          <a:lstStyle/>
          <a:p>
            <a:r>
              <a:rPr lang="en-US" sz="2000" dirty="0" smtClean="0"/>
              <a:t>Individualize treatment after </a:t>
            </a:r>
            <a:r>
              <a:rPr lang="en-US" sz="2000" dirty="0"/>
              <a:t>a careful assessment </a:t>
            </a:r>
            <a:r>
              <a:rPr lang="en-US" sz="2000" dirty="0" smtClean="0"/>
              <a:t>of: the </a:t>
            </a:r>
            <a:r>
              <a:rPr lang="en-US" sz="2000" dirty="0"/>
              <a:t>intensity of </a:t>
            </a:r>
            <a:r>
              <a:rPr lang="en-US" sz="2000" dirty="0" smtClean="0"/>
              <a:t>exposure, the certainty </a:t>
            </a:r>
            <a:r>
              <a:rPr lang="en-US" sz="2000" dirty="0"/>
              <a:t>of the source case,  </a:t>
            </a:r>
            <a:r>
              <a:rPr lang="en-US" sz="2000" dirty="0" smtClean="0"/>
              <a:t>reliable </a:t>
            </a:r>
            <a:r>
              <a:rPr lang="en-US" sz="2000" dirty="0"/>
              <a:t>information on the drug resistance pattern of the source case and </a:t>
            </a:r>
            <a:r>
              <a:rPr lang="en-US" sz="2000" dirty="0" smtClean="0"/>
              <a:t>potential adverse </a:t>
            </a:r>
            <a:r>
              <a:rPr lang="en-US" sz="2000" dirty="0"/>
              <a:t>events</a:t>
            </a:r>
            <a:r>
              <a:rPr lang="en-US" sz="2000" dirty="0" smtClean="0"/>
              <a:t>.</a:t>
            </a:r>
          </a:p>
          <a:p>
            <a:pPr marL="0" indent="0">
              <a:buNone/>
            </a:pPr>
            <a:endParaRPr lang="en-US" sz="1000" dirty="0"/>
          </a:p>
          <a:p>
            <a:r>
              <a:rPr lang="en-US" sz="2000" dirty="0"/>
              <a:t>O</a:t>
            </a:r>
            <a:r>
              <a:rPr lang="en-US" sz="2000" dirty="0" smtClean="0"/>
              <a:t>nly </a:t>
            </a:r>
            <a:r>
              <a:rPr lang="en-US" sz="2000" dirty="0"/>
              <a:t>to household contacts at high risk (e.g. children, people </a:t>
            </a:r>
            <a:r>
              <a:rPr lang="en-US" sz="2000" dirty="0" smtClean="0"/>
              <a:t>receiving immunosuppressive </a:t>
            </a:r>
            <a:r>
              <a:rPr lang="en-US" sz="2000" dirty="0"/>
              <a:t>therapy and people living with HIV</a:t>
            </a:r>
            <a:r>
              <a:rPr lang="en-US" sz="2000" dirty="0" smtClean="0"/>
              <a:t>).</a:t>
            </a:r>
          </a:p>
          <a:p>
            <a:pPr marL="0" indent="0">
              <a:buNone/>
            </a:pPr>
            <a:endParaRPr lang="en-US" sz="1000" dirty="0"/>
          </a:p>
          <a:p>
            <a:r>
              <a:rPr lang="en-US" sz="2000" dirty="0" smtClean="0"/>
              <a:t>Drugs </a:t>
            </a:r>
            <a:r>
              <a:rPr lang="en-US" sz="2000" dirty="0"/>
              <a:t>should be selected according to the drug susceptibility profile of the source case</a:t>
            </a:r>
            <a:r>
              <a:rPr lang="en-US" sz="2000" dirty="0" smtClean="0"/>
              <a:t>.</a:t>
            </a:r>
          </a:p>
          <a:p>
            <a:pPr marL="0" indent="0">
              <a:buNone/>
            </a:pPr>
            <a:endParaRPr lang="en-US" sz="1000" dirty="0"/>
          </a:p>
          <a:p>
            <a:r>
              <a:rPr lang="en-US" sz="2000" dirty="0"/>
              <a:t>Confirmation of infection with LTBI tests is required</a:t>
            </a:r>
            <a:r>
              <a:rPr lang="en-US" sz="1800" dirty="0" smtClean="0"/>
              <a:t>.</a:t>
            </a:r>
          </a:p>
          <a:p>
            <a:endParaRPr lang="en-US" sz="1800" dirty="0"/>
          </a:p>
          <a:p>
            <a:r>
              <a:rPr lang="en-US" sz="2000" dirty="0"/>
              <a:t>Strict clinical observation and close monitoring for at least 2 </a:t>
            </a:r>
            <a:r>
              <a:rPr lang="en-US" sz="2000" dirty="0" smtClean="0"/>
              <a:t>years. </a:t>
            </a:r>
            <a:endParaRPr lang="en-US" sz="2000" dirty="0"/>
          </a:p>
          <a:p>
            <a:pPr marL="0" indent="0">
              <a:buNone/>
            </a:pPr>
            <a:endParaRPr lang="en-US" sz="1000" dirty="0"/>
          </a:p>
          <a:p>
            <a:r>
              <a:rPr lang="en-US" sz="2000" dirty="0"/>
              <a:t>This recommendation must not affect on-going placebo-controlled clinical trials of MDR-TB contacts on </a:t>
            </a:r>
            <a:r>
              <a:rPr lang="en-US" sz="2000" dirty="0" smtClean="0"/>
              <a:t>ethical grounds</a:t>
            </a:r>
            <a:r>
              <a:rPr lang="en-US" sz="2000" dirty="0"/>
              <a:t>. The results of such clinical trials are crucial for updating this recommendation</a:t>
            </a:r>
            <a:r>
              <a:rPr lang="en-US" sz="2000" dirty="0" smtClean="0"/>
              <a:t>.</a:t>
            </a:r>
          </a:p>
          <a:p>
            <a:pPr marL="0" indent="0">
              <a:buNone/>
            </a:pPr>
            <a:endParaRPr lang="en-US" sz="1000" dirty="0"/>
          </a:p>
        </p:txBody>
      </p:sp>
      <p:grpSp>
        <p:nvGrpSpPr>
          <p:cNvPr id="4" name="Group 3"/>
          <p:cNvGrpSpPr/>
          <p:nvPr/>
        </p:nvGrpSpPr>
        <p:grpSpPr>
          <a:xfrm>
            <a:off x="2" y="6298269"/>
            <a:ext cx="9180512" cy="587115"/>
            <a:chOff x="0" y="6239537"/>
            <a:chExt cx="9212088" cy="618462"/>
          </a:xfrm>
        </p:grpSpPr>
        <p:pic>
          <p:nvPicPr>
            <p:cNvPr id="5" name="Picture 7"/>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2890873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712968" cy="648072"/>
          </a:xfrm>
          <a:ln>
            <a:solidFill>
              <a:schemeClr val="tx1"/>
            </a:solidFill>
          </a:ln>
        </p:spPr>
        <p:txBody>
          <a:bodyPr/>
          <a:lstStyle/>
          <a:p>
            <a:r>
              <a:rPr lang="en-GB" sz="3200" b="1" dirty="0" smtClean="0">
                <a:latin typeface="Calibri" panose="020F0502020204030204" pitchFamily="34" charset="0"/>
                <a:cs typeface="Calibri" panose="020F0502020204030204" pitchFamily="34" charset="0"/>
              </a:rPr>
              <a:t>Monitoring and evaluating LTBI implementation</a:t>
            </a:r>
            <a:endParaRPr lang="en-US" sz="3200" b="1" dirty="0">
              <a:latin typeface="Calibri" panose="020F0502020204030204" pitchFamily="34" charset="0"/>
              <a:cs typeface="Calibri" panose="020F0502020204030204" pitchFamily="34" charset="0"/>
            </a:endParaRPr>
          </a:p>
        </p:txBody>
      </p:sp>
      <p:sp>
        <p:nvSpPr>
          <p:cNvPr id="8" name="TextBox 7"/>
          <p:cNvSpPr txBox="1"/>
          <p:nvPr/>
        </p:nvSpPr>
        <p:spPr>
          <a:xfrm>
            <a:off x="323528" y="908720"/>
            <a:ext cx="8712968" cy="1692771"/>
          </a:xfrm>
          <a:prstGeom prst="rect">
            <a:avLst/>
          </a:prstGeom>
          <a:noFill/>
          <a:ln>
            <a:solidFill>
              <a:schemeClr val="tx1"/>
            </a:solidFill>
          </a:ln>
        </p:spPr>
        <p:txBody>
          <a:bodyPr wrap="square" rtlCol="0">
            <a:spAutoFit/>
          </a:bodyPr>
          <a:lstStyle/>
          <a:p>
            <a:pPr marL="285750" lvl="0" indent="-285750" algn="l">
              <a:buClr>
                <a:srgbClr val="FF0000"/>
              </a:buClr>
              <a:buFont typeface="Arial" panose="020B0604020202020204" pitchFamily="34" charset="0"/>
              <a:buChar char="•"/>
              <a:defRPr/>
            </a:pPr>
            <a:r>
              <a:rPr lang="en-GB" sz="2600" dirty="0" smtClean="0">
                <a:latin typeface="Calibri" panose="020F0502020204030204" pitchFamily="34" charset="0"/>
                <a:cs typeface="Calibri" panose="020F0502020204030204" pitchFamily="34" charset="0"/>
              </a:rPr>
              <a:t>Aligned with national M </a:t>
            </a:r>
            <a:r>
              <a:rPr lang="en-GB" sz="2600" dirty="0">
                <a:latin typeface="Calibri" panose="020F0502020204030204" pitchFamily="34" charset="0"/>
                <a:cs typeface="Calibri" panose="020F0502020204030204" pitchFamily="34" charset="0"/>
              </a:rPr>
              <a:t>&amp; E </a:t>
            </a:r>
            <a:r>
              <a:rPr lang="en-GB" sz="2600" dirty="0" smtClean="0">
                <a:latin typeface="Calibri" panose="020F0502020204030204" pitchFamily="34" charset="0"/>
                <a:cs typeface="Calibri" panose="020F0502020204030204" pitchFamily="34" charset="0"/>
              </a:rPr>
              <a:t>systems</a:t>
            </a:r>
            <a:endParaRPr lang="en-US" sz="2600" dirty="0">
              <a:latin typeface="Calibri" panose="020F0502020204030204" pitchFamily="34" charset="0"/>
              <a:cs typeface="Calibri" panose="020F0502020204030204" pitchFamily="34" charset="0"/>
            </a:endParaRPr>
          </a:p>
          <a:p>
            <a:pPr marL="285750" lvl="0" indent="-285750" algn="l">
              <a:buClr>
                <a:srgbClr val="FF0000"/>
              </a:buClr>
              <a:buFont typeface="Arial" panose="020B0604020202020204" pitchFamily="34" charset="0"/>
              <a:buChar char="•"/>
              <a:defRPr/>
            </a:pPr>
            <a:r>
              <a:rPr lang="en-GB" sz="2600" dirty="0">
                <a:latin typeface="Calibri" panose="020F0502020204030204" pitchFamily="34" charset="0"/>
                <a:cs typeface="Calibri" panose="020F0502020204030204" pitchFamily="34" charset="0"/>
              </a:rPr>
              <a:t>S</a:t>
            </a:r>
            <a:r>
              <a:rPr lang="en-GB" sz="2600" dirty="0" smtClean="0">
                <a:latin typeface="Calibri" panose="020F0502020204030204" pitchFamily="34" charset="0"/>
                <a:cs typeface="Calibri" panose="020F0502020204030204" pitchFamily="34" charset="0"/>
              </a:rPr>
              <a:t>tandardized indicators should be used</a:t>
            </a:r>
            <a:endParaRPr lang="en-US" sz="2600" dirty="0">
              <a:latin typeface="Calibri" panose="020F0502020204030204" pitchFamily="34" charset="0"/>
              <a:cs typeface="Calibri" panose="020F0502020204030204" pitchFamily="34" charset="0"/>
            </a:endParaRPr>
          </a:p>
          <a:p>
            <a:pPr marL="285750" lvl="0" indent="-285750" algn="l">
              <a:buClr>
                <a:srgbClr val="FF0000"/>
              </a:buClr>
              <a:buFont typeface="Arial" panose="020B0604020202020204" pitchFamily="34" charset="0"/>
              <a:buChar char="•"/>
            </a:pPr>
            <a:r>
              <a:rPr lang="en-GB" sz="2600" dirty="0" smtClean="0">
                <a:latin typeface="Calibri" panose="020F0502020204030204" pitchFamily="34" charset="0"/>
                <a:cs typeface="Calibri" panose="020F0502020204030204" pitchFamily="34" charset="0"/>
              </a:rPr>
              <a:t>Surveillance to monitor resistance </a:t>
            </a:r>
            <a:r>
              <a:rPr lang="en-GB" sz="2600" dirty="0">
                <a:latin typeface="Calibri" panose="020F0502020204030204" pitchFamily="34" charset="0"/>
                <a:cs typeface="Calibri" panose="020F0502020204030204" pitchFamily="34" charset="0"/>
              </a:rPr>
              <a:t>to drugs used to treat </a:t>
            </a:r>
            <a:r>
              <a:rPr lang="en-GB" sz="2600" dirty="0" smtClean="0">
                <a:latin typeface="Calibri" panose="020F0502020204030204" pitchFamily="34" charset="0"/>
                <a:cs typeface="Calibri" panose="020F0502020204030204" pitchFamily="34" charset="0"/>
              </a:rPr>
              <a:t>LTBI</a:t>
            </a:r>
          </a:p>
          <a:p>
            <a:pPr marL="285750" indent="-285750">
              <a:buClr>
                <a:srgbClr val="FF0000"/>
              </a:buClr>
              <a:buFont typeface="Arial" panose="020B0604020202020204" pitchFamily="34" charset="0"/>
              <a:buChar char="•"/>
            </a:pPr>
            <a:r>
              <a:rPr lang="en-GB" sz="2600" dirty="0">
                <a:latin typeface="Calibri" panose="020F0502020204030204" pitchFamily="34" charset="0"/>
                <a:cs typeface="Calibri" panose="020F0502020204030204" pitchFamily="34" charset="0"/>
              </a:rPr>
              <a:t>T</a:t>
            </a:r>
            <a:r>
              <a:rPr lang="en-GB" sz="2600" dirty="0" smtClean="0">
                <a:latin typeface="Calibri" panose="020F0502020204030204" pitchFamily="34" charset="0"/>
                <a:cs typeface="Calibri" panose="020F0502020204030204" pitchFamily="34" charset="0"/>
              </a:rPr>
              <a:t>ools </a:t>
            </a:r>
            <a:r>
              <a:rPr lang="en-GB" sz="2600" dirty="0">
                <a:latin typeface="Calibri" panose="020F0502020204030204" pitchFamily="34" charset="0"/>
                <a:cs typeface="Calibri" panose="020F0502020204030204" pitchFamily="34" charset="0"/>
              </a:rPr>
              <a:t>to support </a:t>
            </a:r>
            <a:r>
              <a:rPr lang="en-GB" sz="2600" dirty="0" smtClean="0">
                <a:latin typeface="Calibri" panose="020F0502020204030204" pitchFamily="34" charset="0"/>
                <a:cs typeface="Calibri" panose="020F0502020204030204" pitchFamily="34" charset="0"/>
              </a:rPr>
              <a:t>M </a:t>
            </a:r>
            <a:r>
              <a:rPr lang="en-GB" sz="2600" dirty="0">
                <a:latin typeface="Calibri" panose="020F0502020204030204" pitchFamily="34" charset="0"/>
                <a:cs typeface="Calibri" panose="020F0502020204030204" pitchFamily="34" charset="0"/>
              </a:rPr>
              <a:t>&amp; E </a:t>
            </a:r>
            <a:r>
              <a:rPr lang="en-GB" sz="2600" dirty="0" smtClean="0">
                <a:latin typeface="Calibri" panose="020F0502020204030204" pitchFamily="34" charset="0"/>
                <a:cs typeface="Calibri" panose="020F0502020204030204" pitchFamily="34" charset="0"/>
              </a:rPr>
              <a:t>and scale up developed</a:t>
            </a:r>
            <a:endParaRPr lang="en-US" sz="2600" dirty="0">
              <a:latin typeface="Calibri" panose="020F0502020204030204" pitchFamily="34" charset="0"/>
              <a:cs typeface="Calibri" panose="020F050202020403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16225"/>
            <a:ext cx="8928992" cy="38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266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562074"/>
          </a:xfrm>
          <a:ln>
            <a:solidFill>
              <a:schemeClr val="tx1"/>
            </a:solidFill>
          </a:ln>
        </p:spPr>
        <p:txBody>
          <a:bodyPr/>
          <a:lstStyle/>
          <a:p>
            <a:r>
              <a:rPr lang="en-GB" sz="3600" b="1" dirty="0" smtClean="0">
                <a:latin typeface="Calibri" panose="020F0502020204030204" pitchFamily="34" charset="0"/>
                <a:cs typeface="Calibri" panose="020F0502020204030204" pitchFamily="34" charset="0"/>
              </a:rPr>
              <a:t>LTBI digital tool key characteristics </a:t>
            </a:r>
            <a:endParaRPr lang="en-GB"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67544" y="1268760"/>
            <a:ext cx="4464496" cy="5256584"/>
          </a:xfrm>
          <a:ln w="19050">
            <a:solidFill>
              <a:srgbClr val="FF0000"/>
            </a:solidFill>
          </a:ln>
        </p:spPr>
        <p:txBody>
          <a:bodyPr/>
          <a:lstStyle/>
          <a:p>
            <a:r>
              <a:rPr lang="en-GB" dirty="0" smtClean="0">
                <a:latin typeface="Calibri" panose="020F0502020204030204" pitchFamily="34" charset="0"/>
                <a:cs typeface="Calibri" panose="020F0502020204030204" pitchFamily="34" charset="0"/>
              </a:rPr>
              <a:t>Free – downloadable from WHO website</a:t>
            </a:r>
          </a:p>
          <a:p>
            <a:pPr marL="0" indent="0">
              <a:buNone/>
            </a:pPr>
            <a:endParaRPr lang="en-GB" sz="1000"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Adaptable - to country specific context and needs</a:t>
            </a:r>
          </a:p>
          <a:p>
            <a:pPr marL="0" indent="0">
              <a:buNone/>
            </a:pPr>
            <a:endParaRPr lang="en-GB" sz="1100"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Functional - on mobile devices </a:t>
            </a:r>
          </a:p>
          <a:p>
            <a:pPr marL="0" indent="0">
              <a:buNone/>
            </a:pPr>
            <a:endParaRPr lang="en-GB" sz="1200"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Flexible - record data off line and synchronise later and use local server</a:t>
            </a:r>
          </a:p>
          <a:p>
            <a:endParaRPr lang="en-GB" dirty="0" smtClean="0"/>
          </a:p>
          <a:p>
            <a:endParaRPr lang="en-GB" dirty="0"/>
          </a:p>
        </p:txBody>
      </p:sp>
      <p:pic>
        <p:nvPicPr>
          <p:cNvPr id="205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052736"/>
            <a:ext cx="27241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04048" y="6021288"/>
            <a:ext cx="4032448" cy="292388"/>
          </a:xfrm>
          <a:prstGeom prst="rect">
            <a:avLst/>
          </a:prstGeom>
        </p:spPr>
        <p:txBody>
          <a:bodyPr wrap="square">
            <a:spAutoFit/>
          </a:bodyPr>
          <a:lstStyle/>
          <a:p>
            <a:r>
              <a:rPr lang="en-GB" sz="1300" u="sng" dirty="0">
                <a:solidFill>
                  <a:srgbClr val="000000"/>
                </a:solidFill>
                <a:hlinkClick r:id="rId4"/>
              </a:rPr>
              <a:t>https://www.youtube.com/watch?v=QxJknYG53jM</a:t>
            </a:r>
            <a:endParaRPr lang="en-GB" sz="1300" dirty="0">
              <a:solidFill>
                <a:srgbClr val="000000"/>
              </a:solidFill>
            </a:endParaRPr>
          </a:p>
        </p:txBody>
      </p:sp>
    </p:spTree>
    <p:extLst>
      <p:ext uri="{BB962C8B-B14F-4D97-AF65-F5344CB8AC3E}">
        <p14:creationId xmlns:p14="http://schemas.microsoft.com/office/powerpoint/2010/main" val="36534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562074"/>
          </a:xfrm>
          <a:ln>
            <a:solidFill>
              <a:schemeClr val="tx1"/>
            </a:solidFill>
          </a:ln>
        </p:spPr>
        <p:txBody>
          <a:bodyPr/>
          <a:lstStyle/>
          <a:p>
            <a:pPr marL="0" indent="0" fontAlgn="auto">
              <a:spcAft>
                <a:spcPts val="0"/>
              </a:spcAft>
            </a:pPr>
            <a:r>
              <a:rPr lang="en-GB" sz="3600" b="1" dirty="0">
                <a:latin typeface="Calibri" panose="020F0502020204030204" pitchFamily="34" charset="0"/>
                <a:cs typeface="Calibri" panose="020F0502020204030204" pitchFamily="34" charset="0"/>
              </a:rPr>
              <a:t>Patient Friendly Regimens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3024336" cy="4279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896" b="5491"/>
          <a:stretch/>
        </p:blipFill>
        <p:spPr bwMode="auto">
          <a:xfrm>
            <a:off x="319325" y="4005064"/>
            <a:ext cx="6052875" cy="146846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Content Placeholder 2"/>
          <p:cNvSpPr txBox="1">
            <a:spLocks/>
          </p:cNvSpPr>
          <p:nvPr/>
        </p:nvSpPr>
        <p:spPr>
          <a:xfrm>
            <a:off x="269776" y="1628800"/>
            <a:ext cx="5382344" cy="1440160"/>
          </a:xfrm>
          <a:prstGeom prst="rect">
            <a:avLst/>
          </a:prstGeom>
          <a:ln w="19050">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dirty="0" smtClean="0">
                <a:latin typeface="Calibri" panose="020F0502020204030204" pitchFamily="34" charset="0"/>
                <a:cs typeface="Calibri" panose="020F0502020204030204" pitchFamily="34" charset="0"/>
              </a:rPr>
              <a:t>INH+RIF- child friendly FDC</a:t>
            </a:r>
          </a:p>
          <a:p>
            <a:pPr marL="0" indent="0" fontAlgn="auto">
              <a:spcAft>
                <a:spcPts val="0"/>
              </a:spcAft>
              <a:buFont typeface="Arial" pitchFamily="34" charset="0"/>
              <a:buNone/>
            </a:pPr>
            <a:r>
              <a:rPr lang="en-GB" dirty="0" smtClean="0">
                <a:latin typeface="Calibri" panose="020F0502020204030204" pitchFamily="34" charset="0"/>
                <a:cs typeface="Calibri" panose="020F0502020204030204" pitchFamily="34" charset="0"/>
              </a:rPr>
              <a:t>INH+Co-Tx+ViB6-scored tablet</a:t>
            </a:r>
            <a:endParaRPr lang="en-GB" sz="2000" b="1" dirty="0" smtClean="0">
              <a:latin typeface="Calibri" panose="020F0502020204030204" pitchFamily="34" charset="0"/>
              <a:cs typeface="Calibri" panose="020F0502020204030204" pitchFamily="34" charset="0"/>
            </a:endParaRPr>
          </a:p>
          <a:p>
            <a:pPr marL="0" indent="0" fontAlgn="auto">
              <a:spcAft>
                <a:spcPts val="0"/>
              </a:spcAft>
              <a:buFont typeface="Arial" pitchFamily="34" charset="0"/>
              <a:buNone/>
            </a:pPr>
            <a:endParaRPr lang="en-GB" dirty="0"/>
          </a:p>
        </p:txBody>
      </p:sp>
      <p:grpSp>
        <p:nvGrpSpPr>
          <p:cNvPr id="15" name="Group 14"/>
          <p:cNvGrpSpPr/>
          <p:nvPr/>
        </p:nvGrpSpPr>
        <p:grpSpPr>
          <a:xfrm>
            <a:off x="2" y="6298269"/>
            <a:ext cx="9180512" cy="587115"/>
            <a:chOff x="0" y="6239537"/>
            <a:chExt cx="9212088" cy="618462"/>
          </a:xfrm>
        </p:grpSpPr>
        <p:pic>
          <p:nvPicPr>
            <p:cNvPr id="16" name="Picture 1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Pentagon 16"/>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8"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274621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868A9DE0-B7BC-45A8-AA4D-04D7F7FEBD06}"/>
              </a:ext>
            </a:extLst>
          </p:cNvPr>
          <p:cNvGrpSpPr/>
          <p:nvPr/>
        </p:nvGrpSpPr>
        <p:grpSpPr>
          <a:xfrm>
            <a:off x="2755509" y="2132856"/>
            <a:ext cx="3328659" cy="2893015"/>
            <a:chOff x="2949940" y="3018609"/>
            <a:chExt cx="3123431" cy="2714647"/>
          </a:xfrm>
        </p:grpSpPr>
        <p:pic>
          <p:nvPicPr>
            <p:cNvPr id="2054" name="Picture 6" descr="Related image">
              <a:extLst>
                <a:ext uri="{FF2B5EF4-FFF2-40B4-BE49-F238E27FC236}">
                  <a16:creationId xmlns:a16="http://schemas.microsoft.com/office/drawing/2014/main" xmlns="" id="{5DEBD0BA-77E2-4029-9D80-4B0B34738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940" y="3018609"/>
              <a:ext cx="3123431" cy="22261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xmlns="" id="{96775066-E96E-4ABA-A722-D0FDDA96EA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406"/>
            <a:stretch/>
          </p:blipFill>
          <p:spPr bwMode="auto">
            <a:xfrm>
              <a:off x="3438844" y="5161485"/>
              <a:ext cx="1924050" cy="57177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402487" y="5675236"/>
            <a:ext cx="2481881" cy="1015663"/>
          </a:xfrm>
          <a:prstGeom prst="rect">
            <a:avLst/>
          </a:prstGeom>
          <a:noFill/>
        </p:spPr>
        <p:txBody>
          <a:bodyPr wrap="square" rtlCol="0">
            <a:spAutoFit/>
          </a:bodyPr>
          <a:lstStyle/>
          <a:p>
            <a:pPr fontAlgn="base">
              <a:spcBef>
                <a:spcPct val="0"/>
              </a:spcBef>
              <a:spcAft>
                <a:spcPct val="0"/>
              </a:spcAft>
            </a:pPr>
            <a:r>
              <a:rPr lang="en-GB" sz="1200" b="1" dirty="0">
                <a:latin typeface="Century Gothic" panose="020B0502020202020204" pitchFamily="34" charset="0"/>
                <a:cs typeface="Arial" charset="0"/>
              </a:rPr>
              <a:t>HIV Strategy and </a:t>
            </a:r>
          </a:p>
          <a:p>
            <a:pPr fontAlgn="base">
              <a:spcBef>
                <a:spcPct val="0"/>
              </a:spcBef>
              <a:spcAft>
                <a:spcPct val="0"/>
              </a:spcAft>
            </a:pPr>
            <a:r>
              <a:rPr lang="en-GB" sz="1200" b="1" dirty="0">
                <a:latin typeface="Century Gothic" panose="020B0502020202020204" pitchFamily="34" charset="0"/>
                <a:cs typeface="Arial" charset="0"/>
              </a:rPr>
              <a:t>UN 2016 Political Declaration: </a:t>
            </a:r>
          </a:p>
          <a:p>
            <a:pPr fontAlgn="base">
              <a:spcBef>
                <a:spcPct val="0"/>
              </a:spcBef>
              <a:spcAft>
                <a:spcPct val="0"/>
              </a:spcAft>
            </a:pPr>
            <a:r>
              <a:rPr lang="en-US" altLang="en-US" sz="1200" b="1" dirty="0">
                <a:solidFill>
                  <a:srgbClr val="0093D5"/>
                </a:solidFill>
                <a:latin typeface="Century Gothic" panose="020B0502020202020204" pitchFamily="34" charset="0"/>
                <a:cs typeface="Arial" panose="020B0604020202020204" pitchFamily="34" charset="0"/>
              </a:rPr>
              <a:t>Reduce TB deaths among </a:t>
            </a:r>
          </a:p>
          <a:p>
            <a:pPr fontAlgn="base">
              <a:spcBef>
                <a:spcPct val="0"/>
              </a:spcBef>
              <a:spcAft>
                <a:spcPct val="0"/>
              </a:spcAft>
            </a:pPr>
            <a:r>
              <a:rPr lang="en-US" altLang="en-US" sz="1200" b="1" dirty="0">
                <a:solidFill>
                  <a:srgbClr val="0093D5"/>
                </a:solidFill>
                <a:latin typeface="Century Gothic" panose="020B0502020202020204" pitchFamily="34" charset="0"/>
                <a:cs typeface="Arial" panose="020B0604020202020204" pitchFamily="34" charset="0"/>
              </a:rPr>
              <a:t>people living with HIV </a:t>
            </a:r>
          </a:p>
          <a:p>
            <a:pPr fontAlgn="base">
              <a:spcBef>
                <a:spcPct val="0"/>
              </a:spcBef>
              <a:spcAft>
                <a:spcPct val="0"/>
              </a:spcAft>
            </a:pPr>
            <a:r>
              <a:rPr lang="en-US" altLang="en-US" sz="1200" b="1" dirty="0">
                <a:solidFill>
                  <a:srgbClr val="0093D5"/>
                </a:solidFill>
                <a:latin typeface="Century Gothic" panose="020B0502020202020204" pitchFamily="34" charset="0"/>
                <a:cs typeface="Arial" panose="020B0604020202020204" pitchFamily="34" charset="0"/>
              </a:rPr>
              <a:t>by 75% by 2020</a:t>
            </a:r>
            <a:endParaRPr lang="en-US" sz="1200" b="1" dirty="0">
              <a:solidFill>
                <a:srgbClr val="0093D5"/>
              </a:solidFill>
              <a:latin typeface="Century Gothic" panose="020B0502020202020204" pitchFamily="34" charset="0"/>
              <a:cs typeface="Arial" charset="0"/>
            </a:endParaRPr>
          </a:p>
        </p:txBody>
      </p:sp>
      <p:pic>
        <p:nvPicPr>
          <p:cNvPr id="13" name="Picture 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659427" y="4005064"/>
            <a:ext cx="2656989" cy="1594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a:extLst>
              <a:ext uri="{FF2B5EF4-FFF2-40B4-BE49-F238E27FC236}">
                <a16:creationId xmlns:a16="http://schemas.microsoft.com/office/drawing/2014/main" xmlns="" id="{B9CD773C-9156-4116-8810-8C828B834CB0}"/>
              </a:ext>
            </a:extLst>
          </p:cNvPr>
          <p:cNvSpPr txBox="1">
            <a:spLocks/>
          </p:cNvSpPr>
          <p:nvPr/>
        </p:nvSpPr>
        <p:spPr bwMode="auto">
          <a:xfrm>
            <a:off x="220114" y="404664"/>
            <a:ext cx="892388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altLang="en-US" sz="3200" b="1" dirty="0">
                <a:solidFill>
                  <a:srgbClr val="0070C0"/>
                </a:solidFill>
                <a:latin typeface="Century Gothic" panose="020B0502020202020204" pitchFamily="34" charset="0"/>
              </a:rPr>
              <a:t>SDGs, Universal Health Coverage and GPW: </a:t>
            </a:r>
            <a:r>
              <a:rPr lang="en-GB" altLang="en-US" sz="2800" b="1" dirty="0">
                <a:solidFill>
                  <a:schemeClr val="tx1"/>
                </a:solidFill>
                <a:latin typeface="Century Gothic" panose="020B0502020202020204" pitchFamily="34" charset="0"/>
              </a:rPr>
              <a:t>Key opportunities to End TB and AIDS by 2030</a:t>
            </a:r>
            <a:endParaRPr lang="en-US" altLang="en-US" sz="3200" b="1" dirty="0">
              <a:solidFill>
                <a:schemeClr val="tx1"/>
              </a:solidFill>
              <a:latin typeface="Century Gothic" panose="020B0502020202020204" pitchFamily="34" charset="0"/>
            </a:endParaRPr>
          </a:p>
        </p:txBody>
      </p:sp>
      <p:grpSp>
        <p:nvGrpSpPr>
          <p:cNvPr id="23" name="Group 22">
            <a:extLst>
              <a:ext uri="{FF2B5EF4-FFF2-40B4-BE49-F238E27FC236}">
                <a16:creationId xmlns:a16="http://schemas.microsoft.com/office/drawing/2014/main" xmlns="" id="{4A8BD1F6-7345-40A1-B4F9-B2D7A31BB364}"/>
              </a:ext>
            </a:extLst>
          </p:cNvPr>
          <p:cNvGrpSpPr/>
          <p:nvPr/>
        </p:nvGrpSpPr>
        <p:grpSpPr>
          <a:xfrm>
            <a:off x="323528" y="1531747"/>
            <a:ext cx="3005845" cy="1897253"/>
            <a:chOff x="432999" y="1633372"/>
            <a:chExt cx="3005845" cy="1897253"/>
          </a:xfrm>
        </p:grpSpPr>
        <p:sp>
          <p:nvSpPr>
            <p:cNvPr id="3" name="TextBox 2"/>
            <p:cNvSpPr txBox="1"/>
            <p:nvPr/>
          </p:nvSpPr>
          <p:spPr>
            <a:xfrm>
              <a:off x="432999" y="3068960"/>
              <a:ext cx="3005845" cy="461665"/>
            </a:xfrm>
            <a:prstGeom prst="rect">
              <a:avLst/>
            </a:prstGeom>
            <a:noFill/>
          </p:spPr>
          <p:txBody>
            <a:bodyPr wrap="square" rtlCol="0">
              <a:spAutoFit/>
            </a:bodyPr>
            <a:lstStyle/>
            <a:p>
              <a:pPr fontAlgn="base">
                <a:spcBef>
                  <a:spcPct val="0"/>
                </a:spcBef>
                <a:spcAft>
                  <a:spcPct val="0"/>
                </a:spcAft>
              </a:pPr>
              <a:r>
                <a:rPr lang="en-GB" sz="1200" b="1" cap="all" dirty="0">
                  <a:solidFill>
                    <a:srgbClr val="FF0000"/>
                  </a:solidFill>
                  <a:latin typeface="Century Gothic" panose="020B0502020202020204" pitchFamily="34" charset="0"/>
                  <a:cs typeface="Arial" charset="0"/>
                </a:rPr>
                <a:t>Target 3.3</a:t>
              </a:r>
              <a:r>
                <a:rPr lang="en-GB" sz="1200" cap="all" dirty="0">
                  <a:solidFill>
                    <a:srgbClr val="000000"/>
                  </a:solidFill>
                  <a:latin typeface="Century Gothic" panose="020B0502020202020204" pitchFamily="34" charset="0"/>
                  <a:cs typeface="Arial" charset="0"/>
                </a:rPr>
                <a:t>: </a:t>
              </a:r>
              <a:r>
                <a:rPr lang="en-US" sz="1200" b="1" cap="all" dirty="0">
                  <a:solidFill>
                    <a:srgbClr val="000000"/>
                  </a:solidFill>
                  <a:latin typeface="Century Gothic" panose="020B0502020202020204" pitchFamily="34" charset="0"/>
                  <a:cs typeface="Arial" charset="0"/>
                </a:rPr>
                <a:t>By 2030, </a:t>
              </a:r>
              <a:r>
                <a:rPr lang="en-US" sz="1200" b="1" cap="all" dirty="0">
                  <a:solidFill>
                    <a:srgbClr val="FF0000"/>
                  </a:solidFill>
                  <a:latin typeface="Century Gothic" panose="020B0502020202020204" pitchFamily="34" charset="0"/>
                  <a:cs typeface="Arial" charset="0"/>
                </a:rPr>
                <a:t>end the epidemics </a:t>
              </a:r>
              <a:r>
                <a:rPr lang="en-US" sz="1200" b="1" cap="all" dirty="0">
                  <a:solidFill>
                    <a:srgbClr val="000000"/>
                  </a:solidFill>
                  <a:latin typeface="Century Gothic" panose="020B0502020202020204" pitchFamily="34" charset="0"/>
                  <a:cs typeface="Arial" charset="0"/>
                </a:rPr>
                <a:t>of AIDS, </a:t>
              </a:r>
              <a:r>
                <a:rPr lang="en-US" sz="1200" b="1" cap="all" dirty="0">
                  <a:solidFill>
                    <a:srgbClr val="FF0000"/>
                  </a:solidFill>
                  <a:latin typeface="Century Gothic" panose="020B0502020202020204" pitchFamily="34" charset="0"/>
                  <a:cs typeface="Arial" charset="0"/>
                </a:rPr>
                <a:t>tuberculosis</a:t>
              </a:r>
              <a:r>
                <a:rPr lang="en-US" sz="1200" b="1" cap="all" dirty="0">
                  <a:solidFill>
                    <a:srgbClr val="000000"/>
                  </a:solidFill>
                  <a:latin typeface="Century Gothic" panose="020B0502020202020204" pitchFamily="34" charset="0"/>
                  <a:cs typeface="Arial" charset="0"/>
                </a:rPr>
                <a:t> ….</a:t>
              </a:r>
              <a:endParaRPr lang="en-GB" sz="1200" b="1" cap="all" dirty="0">
                <a:solidFill>
                  <a:srgbClr val="000000"/>
                </a:solidFill>
                <a:latin typeface="Century Gothic" panose="020B0502020202020204" pitchFamily="34" charset="0"/>
                <a:cs typeface="Arial" charset="0"/>
              </a:endParaRPr>
            </a:p>
          </p:txBody>
        </p:sp>
        <p:pic>
          <p:nvPicPr>
            <p:cNvPr id="7" name="Picture 6">
              <a:extLst>
                <a:ext uri="{FF2B5EF4-FFF2-40B4-BE49-F238E27FC236}">
                  <a16:creationId xmlns:a16="http://schemas.microsoft.com/office/drawing/2014/main" xmlns="" id="{9C81794B-D67F-44BA-B0D1-795526661C82}"/>
                </a:ext>
              </a:extLst>
            </p:cNvPr>
            <p:cNvPicPr>
              <a:picLocks noChangeAspect="1"/>
            </p:cNvPicPr>
            <p:nvPr/>
          </p:nvPicPr>
          <p:blipFill>
            <a:blip r:embed="rId7"/>
            <a:stretch>
              <a:fillRect/>
            </a:stretch>
          </p:blipFill>
          <p:spPr>
            <a:xfrm>
              <a:off x="445893" y="1633372"/>
              <a:ext cx="2829964" cy="1435617"/>
            </a:xfrm>
            <a:prstGeom prst="rect">
              <a:avLst/>
            </a:prstGeom>
          </p:spPr>
        </p:pic>
      </p:grpSp>
      <p:pic>
        <p:nvPicPr>
          <p:cNvPr id="11" name="Picture 2">
            <a:extLst>
              <a:ext uri="{FF2B5EF4-FFF2-40B4-BE49-F238E27FC236}">
                <a16:creationId xmlns:a16="http://schemas.microsoft.com/office/drawing/2014/main" xmlns="" id="{753353CF-4A62-44EA-885D-F44D89ADFB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353" y="4692509"/>
            <a:ext cx="1370682" cy="1944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9" name="Group 28">
            <a:extLst>
              <a:ext uri="{FF2B5EF4-FFF2-40B4-BE49-F238E27FC236}">
                <a16:creationId xmlns:a16="http://schemas.microsoft.com/office/drawing/2014/main" xmlns="" id="{E0CEAAAC-67A3-4F8F-81C5-C59D0EA447BC}"/>
              </a:ext>
            </a:extLst>
          </p:cNvPr>
          <p:cNvGrpSpPr/>
          <p:nvPr/>
        </p:nvGrpSpPr>
        <p:grpSpPr>
          <a:xfrm>
            <a:off x="395536" y="3667898"/>
            <a:ext cx="3664897" cy="3145478"/>
            <a:chOff x="475055" y="3667898"/>
            <a:chExt cx="3664897" cy="3145478"/>
          </a:xfrm>
        </p:grpSpPr>
        <p:sp>
          <p:nvSpPr>
            <p:cNvPr id="27" name="TextBox 26">
              <a:extLst>
                <a:ext uri="{FF2B5EF4-FFF2-40B4-BE49-F238E27FC236}">
                  <a16:creationId xmlns:a16="http://schemas.microsoft.com/office/drawing/2014/main" xmlns="" id="{F461BCE6-1B22-4A90-8D7A-B09AA60750F3}"/>
                </a:ext>
              </a:extLst>
            </p:cNvPr>
            <p:cNvSpPr txBox="1"/>
            <p:nvPr/>
          </p:nvSpPr>
          <p:spPr>
            <a:xfrm>
              <a:off x="475055" y="5797713"/>
              <a:ext cx="3664897" cy="1015663"/>
            </a:xfrm>
            <a:prstGeom prst="rect">
              <a:avLst/>
            </a:prstGeom>
            <a:noFill/>
          </p:spPr>
          <p:txBody>
            <a:bodyPr wrap="square" rtlCol="0">
              <a:spAutoFit/>
            </a:bodyPr>
            <a:lstStyle/>
            <a:p>
              <a:pPr fontAlgn="base">
                <a:spcBef>
                  <a:spcPct val="0"/>
                </a:spcBef>
                <a:spcAft>
                  <a:spcPct val="0"/>
                </a:spcAft>
              </a:pPr>
              <a:r>
                <a:rPr lang="en-GB" sz="1200" b="1" dirty="0">
                  <a:latin typeface="Century Gothic" panose="020B0502020202020204" pitchFamily="34" charset="0"/>
                  <a:cs typeface="Arial" charset="0"/>
                </a:rPr>
                <a:t>End TB Strategy targets: </a:t>
              </a:r>
            </a:p>
            <a:p>
              <a:pPr fontAlgn="base">
                <a:spcBef>
                  <a:spcPct val="0"/>
                </a:spcBef>
                <a:spcAft>
                  <a:spcPct val="0"/>
                </a:spcAft>
              </a:pPr>
              <a:r>
                <a:rPr lang="en-GB" sz="1200" b="1" dirty="0">
                  <a:solidFill>
                    <a:srgbClr val="0070C0"/>
                  </a:solidFill>
                  <a:latin typeface="Century Gothic" panose="020B0502020202020204" pitchFamily="34" charset="0"/>
                  <a:cs typeface="Arial" charset="0"/>
                </a:rPr>
                <a:t>90% reduction in TB deaths by 2030</a:t>
              </a:r>
            </a:p>
            <a:p>
              <a:pPr fontAlgn="base">
                <a:spcBef>
                  <a:spcPct val="0"/>
                </a:spcBef>
                <a:spcAft>
                  <a:spcPct val="0"/>
                </a:spcAft>
              </a:pPr>
              <a:r>
                <a:rPr lang="en-GB" sz="1200" b="1" dirty="0">
                  <a:solidFill>
                    <a:srgbClr val="0070C0"/>
                  </a:solidFill>
                  <a:latin typeface="Century Gothic" panose="020B0502020202020204" pitchFamily="34" charset="0"/>
                  <a:cs typeface="Arial" charset="0"/>
                </a:rPr>
                <a:t>80% reduction in TB incidence rate</a:t>
              </a:r>
            </a:p>
            <a:p>
              <a:pPr fontAlgn="base">
                <a:spcBef>
                  <a:spcPct val="0"/>
                </a:spcBef>
                <a:spcAft>
                  <a:spcPct val="0"/>
                </a:spcAft>
              </a:pPr>
              <a:r>
                <a:rPr lang="en-GB" sz="1200" b="1" dirty="0">
                  <a:solidFill>
                    <a:srgbClr val="0070C0"/>
                  </a:solidFill>
                  <a:latin typeface="Century Gothic" panose="020B0502020202020204" pitchFamily="34" charset="0"/>
                  <a:cs typeface="Arial" charset="0"/>
                </a:rPr>
                <a:t>0% TB affected families facing </a:t>
              </a:r>
            </a:p>
            <a:p>
              <a:pPr fontAlgn="base">
                <a:spcBef>
                  <a:spcPct val="0"/>
                </a:spcBef>
                <a:spcAft>
                  <a:spcPct val="0"/>
                </a:spcAft>
              </a:pPr>
              <a:r>
                <a:rPr lang="en-GB" sz="1200" b="1" dirty="0">
                  <a:solidFill>
                    <a:srgbClr val="0070C0"/>
                  </a:solidFill>
                  <a:latin typeface="Century Gothic" panose="020B0502020202020204" pitchFamily="34" charset="0"/>
                  <a:cs typeface="Arial" charset="0"/>
                </a:rPr>
                <a:t>catastrophic costs </a:t>
              </a:r>
            </a:p>
          </p:txBody>
        </p:sp>
        <p:pic>
          <p:nvPicPr>
            <p:cNvPr id="22" name="Picture 21">
              <a:extLst>
                <a:ext uri="{FF2B5EF4-FFF2-40B4-BE49-F238E27FC236}">
                  <a16:creationId xmlns:a16="http://schemas.microsoft.com/office/drawing/2014/main" xmlns="" id="{BF820236-011D-4A7D-8624-366ADDDC6A4C}"/>
                </a:ext>
              </a:extLst>
            </p:cNvPr>
            <p:cNvPicPr>
              <a:picLocks noChangeAspect="1"/>
            </p:cNvPicPr>
            <p:nvPr/>
          </p:nvPicPr>
          <p:blipFill>
            <a:blip r:embed="rId9"/>
            <a:stretch>
              <a:fillRect/>
            </a:stretch>
          </p:blipFill>
          <p:spPr>
            <a:xfrm>
              <a:off x="512939" y="3667898"/>
              <a:ext cx="1432249" cy="2087058"/>
            </a:xfrm>
            <a:prstGeom prst="rect">
              <a:avLst/>
            </a:prstGeom>
          </p:spPr>
        </p:pic>
      </p:grpSp>
      <p:sp>
        <p:nvSpPr>
          <p:cNvPr id="28" name="Rectangle 27">
            <a:extLst>
              <a:ext uri="{FF2B5EF4-FFF2-40B4-BE49-F238E27FC236}">
                <a16:creationId xmlns:a16="http://schemas.microsoft.com/office/drawing/2014/main" xmlns="" id="{6884DE62-D69F-4946-ACDF-56AA3E17CC13}"/>
              </a:ext>
            </a:extLst>
          </p:cNvPr>
          <p:cNvSpPr/>
          <p:nvPr/>
        </p:nvSpPr>
        <p:spPr>
          <a:xfrm>
            <a:off x="323528" y="1295049"/>
            <a:ext cx="8496944" cy="45719"/>
          </a:xfrm>
          <a:prstGeom prst="rect">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A3AD693E-3E2E-469B-B27F-6D98D8C2C47D}"/>
              </a:ext>
            </a:extLst>
          </p:cNvPr>
          <p:cNvSpPr/>
          <p:nvPr/>
        </p:nvSpPr>
        <p:spPr>
          <a:xfrm>
            <a:off x="3131840" y="1975506"/>
            <a:ext cx="2395422" cy="4189797"/>
          </a:xfrm>
          <a:prstGeom prst="ellipse">
            <a:avLst/>
          </a:prstGeom>
          <a:no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xmlns="" id="{E7BDB590-17BA-4461-BF47-1E2D8639D972}"/>
              </a:ext>
            </a:extLst>
          </p:cNvPr>
          <p:cNvSpPr txBox="1">
            <a:spLocks/>
          </p:cNvSpPr>
          <p:nvPr/>
        </p:nvSpPr>
        <p:spPr>
          <a:xfrm>
            <a:off x="2843808" y="5040497"/>
            <a:ext cx="3019830" cy="90878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100" b="1" kern="0" dirty="0">
                <a:solidFill>
                  <a:srgbClr val="0093D5"/>
                </a:solidFill>
                <a:latin typeface="Calibri" panose="020F0502020204030204" pitchFamily="34" charset="0"/>
                <a:cs typeface="Calibri" panose="020F0502020204030204" pitchFamily="34" charset="0"/>
              </a:rPr>
              <a:t>Leave no-one behind – </a:t>
            </a:r>
          </a:p>
          <a:p>
            <a:pPr marL="0" indent="0" algn="ctr">
              <a:buNone/>
            </a:pPr>
            <a:r>
              <a:rPr lang="en-GB" sz="1100" b="1" kern="0" dirty="0">
                <a:solidFill>
                  <a:srgbClr val="0093D5"/>
                </a:solidFill>
                <a:latin typeface="Calibri" panose="020F0502020204030204" pitchFamily="34" charset="0"/>
                <a:cs typeface="Calibri" panose="020F0502020204030204" pitchFamily="34" charset="0"/>
              </a:rPr>
              <a:t>health is a human right</a:t>
            </a:r>
          </a:p>
          <a:p>
            <a:pPr marL="0" indent="0" algn="ctr">
              <a:buNone/>
            </a:pPr>
            <a:r>
              <a:rPr lang="en-GB" sz="1100" b="1" kern="0" dirty="0">
                <a:solidFill>
                  <a:srgbClr val="FF0000"/>
                </a:solidFill>
                <a:latin typeface="Calibri" panose="020F0502020204030204" pitchFamily="34" charset="0"/>
                <a:cs typeface="Calibri" panose="020F0502020204030204" pitchFamily="34" charset="0"/>
              </a:rPr>
              <a:t>Treat the person </a:t>
            </a:r>
          </a:p>
          <a:p>
            <a:pPr marL="0" indent="0" algn="ctr">
              <a:buNone/>
            </a:pPr>
            <a:r>
              <a:rPr lang="en-GB" sz="1100" b="1" kern="0" dirty="0">
                <a:solidFill>
                  <a:srgbClr val="FF0000"/>
                </a:solidFill>
                <a:latin typeface="Calibri" panose="020F0502020204030204" pitchFamily="34" charset="0"/>
                <a:cs typeface="Calibri" panose="020F0502020204030204" pitchFamily="34" charset="0"/>
              </a:rPr>
              <a:t>not the disease</a:t>
            </a:r>
          </a:p>
        </p:txBody>
      </p:sp>
      <p:grpSp>
        <p:nvGrpSpPr>
          <p:cNvPr id="2051" name="Group 2050">
            <a:extLst>
              <a:ext uri="{FF2B5EF4-FFF2-40B4-BE49-F238E27FC236}">
                <a16:creationId xmlns:a16="http://schemas.microsoft.com/office/drawing/2014/main" xmlns="" id="{0E50FA61-8125-410C-9CDF-8B3FAFE89B71}"/>
              </a:ext>
            </a:extLst>
          </p:cNvPr>
          <p:cNvGrpSpPr/>
          <p:nvPr/>
        </p:nvGrpSpPr>
        <p:grpSpPr>
          <a:xfrm>
            <a:off x="5426119" y="1398693"/>
            <a:ext cx="3793026" cy="2518603"/>
            <a:chOff x="5426119" y="1398693"/>
            <a:chExt cx="3793026" cy="2518603"/>
          </a:xfrm>
        </p:grpSpPr>
        <p:grpSp>
          <p:nvGrpSpPr>
            <p:cNvPr id="24" name="Group 23">
              <a:extLst>
                <a:ext uri="{FF2B5EF4-FFF2-40B4-BE49-F238E27FC236}">
                  <a16:creationId xmlns:a16="http://schemas.microsoft.com/office/drawing/2014/main" xmlns="" id="{344AF902-3A2A-4B25-A84C-075E1722827F}"/>
                </a:ext>
              </a:extLst>
            </p:cNvPr>
            <p:cNvGrpSpPr/>
            <p:nvPr/>
          </p:nvGrpSpPr>
          <p:grpSpPr>
            <a:xfrm>
              <a:off x="5426119" y="1398693"/>
              <a:ext cx="3018284" cy="2518603"/>
              <a:chOff x="7782147" y="3169597"/>
              <a:chExt cx="3018284" cy="2518603"/>
            </a:xfrm>
          </p:grpSpPr>
          <p:pic>
            <p:nvPicPr>
              <p:cNvPr id="25" name="Picture 2">
                <a:extLst>
                  <a:ext uri="{FF2B5EF4-FFF2-40B4-BE49-F238E27FC236}">
                    <a16:creationId xmlns:a16="http://schemas.microsoft.com/office/drawing/2014/main" xmlns="" id="{2F69CFCF-5118-4912-98FC-F649DA74154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798" r="12591"/>
              <a:stretch/>
            </p:blipFill>
            <p:spPr bwMode="auto">
              <a:xfrm>
                <a:off x="7930397" y="3349138"/>
                <a:ext cx="2520430" cy="233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25">
                <a:extLst>
                  <a:ext uri="{FF2B5EF4-FFF2-40B4-BE49-F238E27FC236}">
                    <a16:creationId xmlns:a16="http://schemas.microsoft.com/office/drawing/2014/main" xmlns="" id="{2961EC11-3ED1-4D1E-8CD0-4AB6B5FCC0F9}"/>
                  </a:ext>
                </a:extLst>
              </p:cNvPr>
              <p:cNvSpPr txBox="1"/>
              <p:nvPr/>
            </p:nvSpPr>
            <p:spPr>
              <a:xfrm>
                <a:off x="7782147" y="3169597"/>
                <a:ext cx="3018284" cy="807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lnSpc>
                    <a:spcPct val="115000"/>
                  </a:lnSpc>
                  <a:spcBef>
                    <a:spcPct val="0"/>
                  </a:spcBef>
                  <a:spcAft>
                    <a:spcPct val="0"/>
                  </a:spcAft>
                </a:pPr>
                <a:r>
                  <a:rPr lang="en-GB" sz="1100" b="1" cap="all" dirty="0">
                    <a:solidFill>
                      <a:srgbClr val="0093D5"/>
                    </a:solidFill>
                    <a:latin typeface="Century Gothic"/>
                    <a:ea typeface="SimSun"/>
                    <a:cs typeface="Arial"/>
                  </a:rPr>
                  <a:t>WHO</a:t>
                </a:r>
                <a:r>
                  <a:rPr lang="en-GB" sz="1100" b="1" cap="all" dirty="0">
                    <a:solidFill>
                      <a:srgbClr val="000000"/>
                    </a:solidFill>
                    <a:latin typeface="Century Gothic"/>
                    <a:ea typeface="SimSun"/>
                    <a:cs typeface="Arial"/>
                  </a:rPr>
                  <a:t> GENERAL PROGRAMME OF WORK</a:t>
                </a:r>
                <a:endParaRPr lang="en-GB" sz="900" dirty="0">
                  <a:solidFill>
                    <a:srgbClr val="000000"/>
                  </a:solidFill>
                  <a:ea typeface="SimSun"/>
                  <a:cs typeface="Arial"/>
                </a:endParaRPr>
              </a:p>
            </p:txBody>
          </p:sp>
        </p:grpSp>
        <p:sp>
          <p:nvSpPr>
            <p:cNvPr id="38" name="Text Box 125">
              <a:extLst>
                <a:ext uri="{FF2B5EF4-FFF2-40B4-BE49-F238E27FC236}">
                  <a16:creationId xmlns:a16="http://schemas.microsoft.com/office/drawing/2014/main" xmlns="" id="{C497758C-2A0E-465D-A1F9-1D6EE9282C5E}"/>
                </a:ext>
              </a:extLst>
            </p:cNvPr>
            <p:cNvSpPr txBox="1"/>
            <p:nvPr/>
          </p:nvSpPr>
          <p:spPr>
            <a:xfrm>
              <a:off x="7452320" y="1556792"/>
              <a:ext cx="1766825" cy="18722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15000"/>
                </a:lnSpc>
                <a:spcBef>
                  <a:spcPct val="0"/>
                </a:spcBef>
                <a:spcAft>
                  <a:spcPct val="0"/>
                </a:spcAft>
              </a:pPr>
              <a:endParaRPr lang="en-GB" sz="1100" b="1" cap="all" dirty="0">
                <a:solidFill>
                  <a:srgbClr val="0093D5"/>
                </a:solidFill>
                <a:latin typeface="Century Gothic"/>
                <a:ea typeface="SimSun"/>
                <a:cs typeface="Arial"/>
              </a:endParaRPr>
            </a:p>
            <a:p>
              <a:pPr algn="ctr" fontAlgn="base">
                <a:lnSpc>
                  <a:spcPct val="115000"/>
                </a:lnSpc>
                <a:spcBef>
                  <a:spcPct val="0"/>
                </a:spcBef>
                <a:spcAft>
                  <a:spcPct val="0"/>
                </a:spcAft>
              </a:pPr>
              <a:r>
                <a:rPr lang="en-GB" sz="1100" b="1" cap="all" dirty="0">
                  <a:solidFill>
                    <a:srgbClr val="0093D5"/>
                  </a:solidFill>
                  <a:latin typeface="Century Gothic"/>
                  <a:ea typeface="SimSun"/>
                  <a:cs typeface="Arial"/>
                </a:rPr>
                <a:t>SDG target on ending epidemics is at the intersection of the 3 billion goals</a:t>
              </a:r>
            </a:p>
            <a:p>
              <a:pPr algn="ctr" fontAlgn="base">
                <a:lnSpc>
                  <a:spcPct val="115000"/>
                </a:lnSpc>
                <a:spcBef>
                  <a:spcPct val="0"/>
                </a:spcBef>
                <a:spcAft>
                  <a:spcPct val="0"/>
                </a:spcAft>
              </a:pPr>
              <a:endParaRPr lang="en-GB" sz="1100" dirty="0">
                <a:solidFill>
                  <a:srgbClr val="000000"/>
                </a:solidFill>
                <a:ea typeface="SimSun"/>
                <a:cs typeface="Arial"/>
              </a:endParaRPr>
            </a:p>
          </p:txBody>
        </p:sp>
        <p:cxnSp>
          <p:nvCxnSpPr>
            <p:cNvPr id="2048" name="Straight Arrow Connector 2047">
              <a:extLst>
                <a:ext uri="{FF2B5EF4-FFF2-40B4-BE49-F238E27FC236}">
                  <a16:creationId xmlns:a16="http://schemas.microsoft.com/office/drawing/2014/main" xmlns="" id="{AADFA65D-F1FA-47C2-AF3C-EFB3887F418F}"/>
                </a:ext>
              </a:extLst>
            </p:cNvPr>
            <p:cNvCxnSpPr>
              <a:cxnSpLocks/>
            </p:cNvCxnSpPr>
            <p:nvPr/>
          </p:nvCxnSpPr>
          <p:spPr>
            <a:xfrm flipH="1">
              <a:off x="6793433" y="2206413"/>
              <a:ext cx="846920" cy="574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8711821"/>
      </p:ext>
    </p:extLst>
  </p:cSld>
  <p:clrMapOvr>
    <a:masterClrMapping/>
  </p:clrMapOvr>
  <mc:AlternateContent xmlns:mc="http://schemas.openxmlformats.org/markup-compatibility/2006" xmlns:p14="http://schemas.microsoft.com/office/powerpoint/2010/main">
    <mc:Choice Requires="p14">
      <p:transition spd="slow" p14:dur="2000" advTm="44605"/>
    </mc:Choice>
    <mc:Fallback xmlns="">
      <p:transition spd="slow" advTm="4460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65188"/>
          </a:xfrm>
          <a:solidFill>
            <a:srgbClr val="0093D5"/>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GB" sz="3000" kern="1200" dirty="0">
                <a:solidFill>
                  <a:srgbClr val="FFFFFF"/>
                </a:solidFill>
              </a:rPr>
              <a:t>Conclusions</a:t>
            </a:r>
            <a:endParaRPr lang="en-US" sz="3000" kern="1200" dirty="0">
              <a:solidFill>
                <a:srgbClr val="FFFFFF"/>
              </a:solidFill>
            </a:endParaRPr>
          </a:p>
        </p:txBody>
      </p:sp>
      <p:sp>
        <p:nvSpPr>
          <p:cNvPr id="3" name="Content Placeholder 2"/>
          <p:cNvSpPr>
            <a:spLocks noGrp="1"/>
          </p:cNvSpPr>
          <p:nvPr>
            <p:ph idx="1"/>
          </p:nvPr>
        </p:nvSpPr>
        <p:spPr>
          <a:xfrm>
            <a:off x="323528" y="1700262"/>
            <a:ext cx="8640960" cy="3096890"/>
          </a:xfrm>
        </p:spPr>
        <p:txBody>
          <a:bodyPr/>
          <a:lstStyle/>
          <a:p>
            <a:pPr eaLnBrk="1" hangingPunct="1">
              <a:defRPr/>
            </a:pPr>
            <a:r>
              <a:rPr lang="en-US" altLang="it-IT" sz="2400" dirty="0">
                <a:latin typeface="Calibri" panose="020F0502020204030204" pitchFamily="34" charset="0"/>
              </a:rPr>
              <a:t>Programmatic management of LTBI </a:t>
            </a:r>
            <a:r>
              <a:rPr lang="en-US" altLang="it-IT" sz="2400" dirty="0" smtClean="0">
                <a:latin typeface="Calibri" panose="020F0502020204030204" pitchFamily="34" charset="0"/>
              </a:rPr>
              <a:t>will be </a:t>
            </a:r>
            <a:r>
              <a:rPr lang="en-US" altLang="it-IT" sz="2400" dirty="0">
                <a:latin typeface="Calibri" panose="020F0502020204030204" pitchFamily="34" charset="0"/>
              </a:rPr>
              <a:t>essential </a:t>
            </a:r>
            <a:r>
              <a:rPr lang="en-US" altLang="it-IT" sz="2400" dirty="0" smtClean="0">
                <a:latin typeface="Calibri" panose="020F0502020204030204" pitchFamily="34" charset="0"/>
              </a:rPr>
              <a:t>to end TB and AIDS;</a:t>
            </a:r>
            <a:endParaRPr lang="en-US" altLang="it-IT" sz="2400" dirty="0">
              <a:latin typeface="Calibri" panose="020F0502020204030204" pitchFamily="34" charset="0"/>
            </a:endParaRPr>
          </a:p>
          <a:p>
            <a:pPr eaLnBrk="1" hangingPunct="1">
              <a:defRPr/>
            </a:pPr>
            <a:r>
              <a:rPr lang="en-US" altLang="it-IT" sz="2400" dirty="0">
                <a:latin typeface="Calibri" panose="020F0502020204030204" pitchFamily="34" charset="0"/>
              </a:rPr>
              <a:t>Scale-up of ART </a:t>
            </a:r>
            <a:r>
              <a:rPr lang="en-US" altLang="it-IT" sz="2400" dirty="0" smtClean="0">
                <a:latin typeface="Calibri" panose="020F0502020204030204" pitchFamily="34" charset="0"/>
              </a:rPr>
              <a:t>alone will </a:t>
            </a:r>
            <a:r>
              <a:rPr lang="en-US" altLang="it-IT" sz="2400" smtClean="0">
                <a:latin typeface="Calibri" panose="020F0502020204030204" pitchFamily="34" charset="0"/>
              </a:rPr>
              <a:t>not be enough </a:t>
            </a:r>
            <a:r>
              <a:rPr lang="en-US" altLang="it-IT" sz="2400" dirty="0" smtClean="0">
                <a:latin typeface="Calibri" panose="020F0502020204030204" pitchFamily="34" charset="0"/>
              </a:rPr>
              <a:t>to end TB/HIV;</a:t>
            </a:r>
            <a:endParaRPr lang="en-US" altLang="it-IT" sz="2400" dirty="0">
              <a:latin typeface="Calibri" panose="020F0502020204030204" pitchFamily="34" charset="0"/>
            </a:endParaRPr>
          </a:p>
          <a:p>
            <a:pPr eaLnBrk="1" hangingPunct="1">
              <a:defRPr/>
            </a:pPr>
            <a:r>
              <a:rPr lang="en-US" altLang="it-IT" sz="2400" dirty="0">
                <a:latin typeface="Calibri" panose="020F0502020204030204" pitchFamily="34" charset="0"/>
              </a:rPr>
              <a:t>Challenges persist in scaling </a:t>
            </a:r>
            <a:r>
              <a:rPr lang="en-US" altLang="it-IT" sz="2400" dirty="0" smtClean="0">
                <a:latin typeface="Calibri" panose="020F0502020204030204" pitchFamily="34" charset="0"/>
              </a:rPr>
              <a:t>up, including in </a:t>
            </a:r>
            <a:r>
              <a:rPr lang="en-US" altLang="it-IT" sz="2400" dirty="0">
                <a:latin typeface="Calibri" panose="020F0502020204030204" pitchFamily="34" charset="0"/>
              </a:rPr>
              <a:t>recording and reporting TB prevention;</a:t>
            </a:r>
          </a:p>
          <a:p>
            <a:pPr eaLnBrk="1" hangingPunct="1">
              <a:defRPr/>
            </a:pPr>
            <a:r>
              <a:rPr lang="en-US" altLang="it-IT" sz="2400" dirty="0" smtClean="0">
                <a:latin typeface="Calibri" panose="020F0502020204030204" pitchFamily="34" charset="0"/>
              </a:rPr>
              <a:t>The guidelines offer new options for catalyzing </a:t>
            </a:r>
            <a:r>
              <a:rPr lang="en-US" altLang="it-IT" sz="2400" dirty="0">
                <a:latin typeface="Calibri" panose="020F0502020204030204" pitchFamily="34" charset="0"/>
              </a:rPr>
              <a:t>the TB prevention </a:t>
            </a:r>
            <a:r>
              <a:rPr lang="en-US" altLang="it-IT" sz="2400" dirty="0" smtClean="0">
                <a:latin typeface="Calibri" panose="020F0502020204030204" pitchFamily="34" charset="0"/>
              </a:rPr>
              <a:t>response. </a:t>
            </a:r>
            <a:endParaRPr lang="en-US" altLang="it-IT" sz="2400" dirty="0">
              <a:latin typeface="Calibri" panose="020F0502020204030204" pitchFamily="34" charset="0"/>
            </a:endParaRPr>
          </a:p>
        </p:txBody>
      </p:sp>
      <p:grpSp>
        <p:nvGrpSpPr>
          <p:cNvPr id="4" name="Group 3"/>
          <p:cNvGrpSpPr/>
          <p:nvPr/>
        </p:nvGrpSpPr>
        <p:grpSpPr>
          <a:xfrm>
            <a:off x="2" y="6298269"/>
            <a:ext cx="9180512" cy="587115"/>
            <a:chOff x="0" y="6239537"/>
            <a:chExt cx="9212088" cy="618462"/>
          </a:xfrm>
        </p:grpSpPr>
        <p:pic>
          <p:nvPicPr>
            <p:cNvPr id="5"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1830812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65188"/>
          </a:xfrm>
          <a:solidFill>
            <a:srgbClr val="0093D5"/>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GB" sz="3000" kern="1200" dirty="0" smtClean="0">
                <a:solidFill>
                  <a:srgbClr val="FFFFFF"/>
                </a:solidFill>
              </a:rPr>
              <a:t>Acknowledgements</a:t>
            </a:r>
            <a:endParaRPr lang="en-US" sz="3000" kern="1200" dirty="0">
              <a:solidFill>
                <a:srgbClr val="FFFFFF"/>
              </a:solidFill>
            </a:endParaRPr>
          </a:p>
        </p:txBody>
      </p:sp>
      <p:sp>
        <p:nvSpPr>
          <p:cNvPr id="3" name="Content Placeholder 2"/>
          <p:cNvSpPr>
            <a:spLocks noGrp="1"/>
          </p:cNvSpPr>
          <p:nvPr>
            <p:ph idx="1"/>
          </p:nvPr>
        </p:nvSpPr>
        <p:spPr>
          <a:xfrm>
            <a:off x="323528" y="1700262"/>
            <a:ext cx="8640960" cy="3096890"/>
          </a:xfrm>
        </p:spPr>
        <p:txBody>
          <a:bodyPr/>
          <a:lstStyle/>
          <a:p>
            <a:pPr marL="0" indent="0" eaLnBrk="1" hangingPunct="1">
              <a:buNone/>
              <a:defRPr/>
            </a:pPr>
            <a:r>
              <a:rPr lang="en-US" altLang="it-IT" sz="2400" dirty="0" smtClean="0">
                <a:latin typeface="Calibri" panose="020F0502020204030204" pitchFamily="34" charset="0"/>
              </a:rPr>
              <a:t>Meg Doherty</a:t>
            </a:r>
            <a:r>
              <a:rPr lang="en-US" altLang="it-IT" sz="2400" smtClean="0">
                <a:latin typeface="Calibri" panose="020F0502020204030204" pitchFamily="34" charset="0"/>
              </a:rPr>
              <a:t>, Department of HIV/AIDS, WHO</a:t>
            </a:r>
          </a:p>
          <a:p>
            <a:pPr marL="0" indent="0" eaLnBrk="1" hangingPunct="1">
              <a:buNone/>
              <a:defRPr/>
            </a:pPr>
            <a:r>
              <a:rPr lang="en-US" altLang="it-IT" sz="2400" dirty="0" err="1" smtClean="0">
                <a:latin typeface="Calibri" panose="020F0502020204030204" pitchFamily="34" charset="0"/>
              </a:rPr>
              <a:t>Haileyesus</a:t>
            </a:r>
            <a:r>
              <a:rPr lang="en-US" altLang="it-IT" sz="2400" dirty="0" smtClean="0">
                <a:latin typeface="Calibri" panose="020F0502020204030204" pitchFamily="34" charset="0"/>
              </a:rPr>
              <a:t> </a:t>
            </a:r>
            <a:r>
              <a:rPr lang="en-US" altLang="it-IT" sz="2400" dirty="0" err="1" smtClean="0">
                <a:latin typeface="Calibri" panose="020F0502020204030204" pitchFamily="34" charset="0"/>
              </a:rPr>
              <a:t>Getahun</a:t>
            </a:r>
            <a:r>
              <a:rPr lang="en-US" altLang="it-IT" sz="2400" dirty="0" smtClean="0">
                <a:latin typeface="Calibri" panose="020F0502020204030204" pitchFamily="34" charset="0"/>
              </a:rPr>
              <a:t>, UNICG on AMR Secretariat, WHO</a:t>
            </a:r>
          </a:p>
          <a:p>
            <a:pPr marL="0" indent="0" eaLnBrk="1" hangingPunct="1">
              <a:buNone/>
              <a:defRPr/>
            </a:pPr>
            <a:r>
              <a:rPr lang="en-US" altLang="it-IT" sz="2400" dirty="0">
                <a:latin typeface="Calibri" panose="020F0502020204030204" pitchFamily="34" charset="0"/>
              </a:rPr>
              <a:t>Molebogeng Xheedha </a:t>
            </a:r>
            <a:r>
              <a:rPr lang="en-US" altLang="it-IT" sz="2400" dirty="0" err="1">
                <a:latin typeface="Calibri" panose="020F0502020204030204" pitchFamily="34" charset="0"/>
              </a:rPr>
              <a:t>Rangaka</a:t>
            </a:r>
            <a:r>
              <a:rPr lang="en-US" altLang="it-IT" sz="2400" dirty="0">
                <a:latin typeface="Calibri" panose="020F0502020204030204" pitchFamily="34" charset="0"/>
              </a:rPr>
              <a:t>, Global TB </a:t>
            </a:r>
            <a:r>
              <a:rPr lang="en-US" altLang="it-IT" sz="2400" dirty="0" err="1">
                <a:latin typeface="Calibri" panose="020F0502020204030204" pitchFamily="34" charset="0"/>
              </a:rPr>
              <a:t>Programme</a:t>
            </a:r>
            <a:r>
              <a:rPr lang="en-US" altLang="it-IT" sz="2400" dirty="0">
                <a:latin typeface="Calibri" panose="020F0502020204030204" pitchFamily="34" charset="0"/>
              </a:rPr>
              <a:t>, WHO</a:t>
            </a:r>
          </a:p>
          <a:p>
            <a:pPr marL="0" indent="0" eaLnBrk="1" hangingPunct="1">
              <a:buNone/>
              <a:defRPr/>
            </a:pPr>
            <a:r>
              <a:rPr lang="en-US" altLang="it-IT" sz="2400" dirty="0" smtClean="0">
                <a:latin typeface="Calibri" panose="020F0502020204030204" pitchFamily="34" charset="0"/>
              </a:rPr>
              <a:t>Satvinder Singh, Department of HIV/AIDS, WHO</a:t>
            </a:r>
          </a:p>
          <a:p>
            <a:pPr marL="0" indent="0" eaLnBrk="1" hangingPunct="1">
              <a:buNone/>
              <a:defRPr/>
            </a:pPr>
            <a:r>
              <a:rPr lang="en-US" altLang="it-IT" sz="2400" dirty="0">
                <a:latin typeface="Calibri" panose="020F0502020204030204" pitchFamily="34" charset="0"/>
              </a:rPr>
              <a:t>Matteo </a:t>
            </a:r>
            <a:r>
              <a:rPr lang="en-US" altLang="it-IT" sz="2400" dirty="0" err="1">
                <a:latin typeface="Calibri" panose="020F0502020204030204" pitchFamily="34" charset="0"/>
              </a:rPr>
              <a:t>Zignol</a:t>
            </a:r>
            <a:r>
              <a:rPr lang="en-US" altLang="it-IT" sz="2400" dirty="0">
                <a:latin typeface="Calibri" panose="020F0502020204030204" pitchFamily="34" charset="0"/>
              </a:rPr>
              <a:t>, Global TB </a:t>
            </a:r>
            <a:r>
              <a:rPr lang="en-US" altLang="it-IT" sz="2400" dirty="0" err="1">
                <a:latin typeface="Calibri" panose="020F0502020204030204" pitchFamily="34" charset="0"/>
              </a:rPr>
              <a:t>Programme</a:t>
            </a:r>
            <a:r>
              <a:rPr lang="en-US" altLang="it-IT" sz="2400" dirty="0">
                <a:latin typeface="Calibri" panose="020F0502020204030204" pitchFamily="34" charset="0"/>
              </a:rPr>
              <a:t>, WHO</a:t>
            </a:r>
          </a:p>
          <a:p>
            <a:pPr eaLnBrk="1" hangingPunct="1">
              <a:defRPr/>
            </a:pPr>
            <a:endParaRPr lang="en-US" altLang="it-IT" sz="2400" dirty="0" smtClean="0">
              <a:latin typeface="Calibri" panose="020F0502020204030204" pitchFamily="34" charset="0"/>
            </a:endParaRPr>
          </a:p>
          <a:p>
            <a:pPr eaLnBrk="1" hangingPunct="1">
              <a:defRPr/>
            </a:pPr>
            <a:endParaRPr lang="en-US" altLang="it-IT" sz="2400" dirty="0">
              <a:latin typeface="Calibri" panose="020F0502020204030204" pitchFamily="34" charset="0"/>
            </a:endParaRPr>
          </a:p>
        </p:txBody>
      </p:sp>
      <p:grpSp>
        <p:nvGrpSpPr>
          <p:cNvPr id="4" name="Group 3"/>
          <p:cNvGrpSpPr/>
          <p:nvPr/>
        </p:nvGrpSpPr>
        <p:grpSpPr>
          <a:xfrm>
            <a:off x="2" y="6298269"/>
            <a:ext cx="9180512" cy="587115"/>
            <a:chOff x="0" y="6239537"/>
            <a:chExt cx="9212088" cy="618462"/>
          </a:xfrm>
        </p:grpSpPr>
        <p:pic>
          <p:nvPicPr>
            <p:cNvPr id="5"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239279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05452" y="187301"/>
            <a:ext cx="6006908" cy="1088526"/>
          </a:xfrm>
          <a:prstGeom prst="rect">
            <a:avLst/>
          </a:prstGeom>
        </p:spPr>
        <p:txBody>
          <a:bodyPr lIns="80105" tIns="40053" rIns="80105" bIns="40053"/>
          <a:lstStyle>
            <a:lvl1pPr algn="ctr" defTabSz="1039813" rtl="0" eaLnBrk="0" fontAlgn="base" hangingPunct="0">
              <a:spcBef>
                <a:spcPct val="0"/>
              </a:spcBef>
              <a:spcAft>
                <a:spcPct val="0"/>
              </a:spcAft>
              <a:defRPr sz="3700" b="1" kern="1200">
                <a:solidFill>
                  <a:srgbClr val="990033"/>
                </a:solidFill>
                <a:effectLst>
                  <a:outerShdw blurRad="38100" dist="38100" dir="2700000" algn="tl">
                    <a:srgbClr val="000000">
                      <a:alpha val="43137"/>
                    </a:srgbClr>
                  </a:outerShdw>
                </a:effectLst>
                <a:latin typeface="+mj-lt"/>
                <a:ea typeface="+mj-ea"/>
                <a:cs typeface="+mj-cs"/>
              </a:defRPr>
            </a:lvl1pPr>
            <a:lvl2pPr algn="ctr" defTabSz="1039813" rtl="0" eaLnBrk="0" fontAlgn="base" hangingPunct="0">
              <a:spcBef>
                <a:spcPct val="0"/>
              </a:spcBef>
              <a:spcAft>
                <a:spcPct val="0"/>
              </a:spcAft>
              <a:defRPr sz="3700" b="1">
                <a:solidFill>
                  <a:srgbClr val="990033"/>
                </a:solidFill>
                <a:latin typeface="Calibri" pitchFamily="34" charset="0"/>
              </a:defRPr>
            </a:lvl2pPr>
            <a:lvl3pPr algn="ctr" defTabSz="1039813" rtl="0" eaLnBrk="0" fontAlgn="base" hangingPunct="0">
              <a:spcBef>
                <a:spcPct val="0"/>
              </a:spcBef>
              <a:spcAft>
                <a:spcPct val="0"/>
              </a:spcAft>
              <a:defRPr sz="3700" b="1">
                <a:solidFill>
                  <a:srgbClr val="990033"/>
                </a:solidFill>
                <a:latin typeface="Calibri" pitchFamily="34" charset="0"/>
              </a:defRPr>
            </a:lvl3pPr>
            <a:lvl4pPr algn="ctr" defTabSz="1039813" rtl="0" eaLnBrk="0" fontAlgn="base" hangingPunct="0">
              <a:spcBef>
                <a:spcPct val="0"/>
              </a:spcBef>
              <a:spcAft>
                <a:spcPct val="0"/>
              </a:spcAft>
              <a:defRPr sz="3700" b="1">
                <a:solidFill>
                  <a:srgbClr val="990033"/>
                </a:solidFill>
                <a:latin typeface="Calibri" pitchFamily="34" charset="0"/>
              </a:defRPr>
            </a:lvl4pPr>
            <a:lvl5pPr algn="ctr" defTabSz="1039813" rtl="0" eaLnBrk="0" fontAlgn="base" hangingPunct="0">
              <a:spcBef>
                <a:spcPct val="0"/>
              </a:spcBef>
              <a:spcAft>
                <a:spcPct val="0"/>
              </a:spcAft>
              <a:defRPr sz="3700" b="1">
                <a:solidFill>
                  <a:srgbClr val="990033"/>
                </a:solidFill>
                <a:latin typeface="Calibri" pitchFamily="34" charset="0"/>
              </a:defRPr>
            </a:lvl5pPr>
            <a:lvl6pPr marL="456555" algn="ctr" defTabSz="1039931" rtl="0" fontAlgn="base">
              <a:spcBef>
                <a:spcPct val="0"/>
              </a:spcBef>
              <a:spcAft>
                <a:spcPct val="0"/>
              </a:spcAft>
              <a:defRPr sz="3700" b="1">
                <a:solidFill>
                  <a:srgbClr val="990033"/>
                </a:solidFill>
                <a:latin typeface="Calibri" pitchFamily="34" charset="0"/>
              </a:defRPr>
            </a:lvl6pPr>
            <a:lvl7pPr marL="913106" algn="ctr" defTabSz="1039931" rtl="0" fontAlgn="base">
              <a:spcBef>
                <a:spcPct val="0"/>
              </a:spcBef>
              <a:spcAft>
                <a:spcPct val="0"/>
              </a:spcAft>
              <a:defRPr sz="3700" b="1">
                <a:solidFill>
                  <a:srgbClr val="990033"/>
                </a:solidFill>
                <a:latin typeface="Calibri" pitchFamily="34" charset="0"/>
              </a:defRPr>
            </a:lvl7pPr>
            <a:lvl8pPr marL="1369665" algn="ctr" defTabSz="1039931" rtl="0" fontAlgn="base">
              <a:spcBef>
                <a:spcPct val="0"/>
              </a:spcBef>
              <a:spcAft>
                <a:spcPct val="0"/>
              </a:spcAft>
              <a:defRPr sz="3700" b="1">
                <a:solidFill>
                  <a:srgbClr val="990033"/>
                </a:solidFill>
                <a:latin typeface="Calibri" pitchFamily="34" charset="0"/>
              </a:defRPr>
            </a:lvl8pPr>
            <a:lvl9pPr marL="1826218" algn="ctr" defTabSz="1039931" rtl="0" fontAlgn="base">
              <a:spcBef>
                <a:spcPct val="0"/>
              </a:spcBef>
              <a:spcAft>
                <a:spcPct val="0"/>
              </a:spcAft>
              <a:defRPr sz="3700" b="1">
                <a:solidFill>
                  <a:srgbClr val="990033"/>
                </a:solidFill>
                <a:latin typeface="Calibri" pitchFamily="34" charset="0"/>
              </a:defRPr>
            </a:lvl9pPr>
          </a:lstStyle>
          <a:p>
            <a:pPr lvl="0" algn="l">
              <a:defRPr/>
            </a:pPr>
            <a:r>
              <a:rPr lang="en-GB" altLang="en-US" sz="4000" dirty="0">
                <a:solidFill>
                  <a:srgbClr val="0070C0"/>
                </a:solidFill>
                <a:effectLst/>
                <a:latin typeface="Calibri" panose="020F0502020204030204" pitchFamily="34" charset="0"/>
              </a:rPr>
              <a:t>Impressive scale-up of ART in People living with HIV</a:t>
            </a:r>
            <a:endParaRPr lang="en-US" sz="4000" dirty="0">
              <a:solidFill>
                <a:srgbClr val="0070C0"/>
              </a:solidFill>
              <a:effectLst/>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98387"/>
            <a:ext cx="9144000" cy="4478885"/>
          </a:xfrm>
          <a:prstGeom prst="rect">
            <a:avLst/>
          </a:prstGeom>
        </p:spPr>
      </p:pic>
      <p:sp>
        <p:nvSpPr>
          <p:cNvPr id="5" name="TextBox 11">
            <a:extLst>
              <a:ext uri="{FF2B5EF4-FFF2-40B4-BE49-F238E27FC236}">
                <a16:creationId xmlns="" xmlns:a16="http://schemas.microsoft.com/office/drawing/2014/main" id="{804A929D-AA69-8A41-9862-04926DD36D76}"/>
              </a:ext>
            </a:extLst>
          </p:cNvPr>
          <p:cNvSpPr txBox="1">
            <a:spLocks noChangeArrowheads="1"/>
          </p:cNvSpPr>
          <p:nvPr/>
        </p:nvSpPr>
        <p:spPr bwMode="auto">
          <a:xfrm>
            <a:off x="252493" y="5899750"/>
            <a:ext cx="3105919" cy="26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05" tIns="40053" rIns="80105" bIns="40053">
            <a:spAutoFit/>
          </a:bodyPr>
          <a:lstStyle/>
          <a:p>
            <a:pPr eaLnBrk="1" hangingPunct="1"/>
            <a:r>
              <a:rPr lang="fr-CH" altLang="en-US" sz="1200" dirty="0">
                <a:solidFill>
                  <a:schemeClr val="tx2">
                    <a:lumMod val="65000"/>
                    <a:lumOff val="35000"/>
                  </a:schemeClr>
                </a:solidFill>
                <a:latin typeface="Calibri" panose="020F0502020204030204" pitchFamily="34" charset="0"/>
              </a:rPr>
              <a:t>Source: UNAIDS/WHO </a:t>
            </a:r>
            <a:r>
              <a:rPr lang="fr-CH" altLang="en-US" sz="1200" dirty="0" err="1">
                <a:solidFill>
                  <a:schemeClr val="tx2">
                    <a:lumMod val="65000"/>
                    <a:lumOff val="35000"/>
                  </a:schemeClr>
                </a:solidFill>
                <a:latin typeface="Calibri" panose="020F0502020204030204" pitchFamily="34" charset="0"/>
              </a:rPr>
              <a:t>estimates</a:t>
            </a:r>
            <a:endParaRPr lang="fr-CH" altLang="en-US" sz="1200" dirty="0">
              <a:solidFill>
                <a:schemeClr val="tx2">
                  <a:lumMod val="65000"/>
                  <a:lumOff val="35000"/>
                </a:schemeClr>
              </a:solidFill>
              <a:latin typeface="Calibri" panose="020F050202020403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91680" cy="2465619"/>
          </a:xfrm>
          <a:prstGeom prst="rect">
            <a:avLst/>
          </a:prstGeom>
          <a:ln w="3175">
            <a:solidFill>
              <a:srgbClr val="006666"/>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5"/>
          <a:srcRect l="5731" r="3889"/>
          <a:stretch/>
        </p:blipFill>
        <p:spPr bwMode="auto">
          <a:xfrm>
            <a:off x="7740352" y="24980"/>
            <a:ext cx="1337761"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821141">
            <a:off x="734681" y="2920733"/>
            <a:ext cx="7987011" cy="1015663"/>
          </a:xfrm>
          <a:prstGeom prst="rect">
            <a:avLst/>
          </a:prstGeom>
          <a:solidFill>
            <a:srgbClr val="AFE6FF"/>
          </a:solidFill>
        </p:spPr>
        <p:txBody>
          <a:bodyPr wrap="square" rtlCol="0">
            <a:spAutoFit/>
          </a:bodyPr>
          <a:lstStyle/>
          <a:p>
            <a:pPr marL="457200" lvl="0" indent="-457200">
              <a:buFont typeface="Arial" panose="020B0604020202020204" pitchFamily="34" charset="0"/>
              <a:buChar char="•"/>
              <a:defRPr/>
            </a:pPr>
            <a:r>
              <a:rPr lang="en-GB" sz="2800" b="1" dirty="0" smtClean="0">
                <a:solidFill>
                  <a:srgbClr val="0070C0"/>
                </a:solidFill>
                <a:latin typeface="Calibri" panose="020F0502020204030204" pitchFamily="34" charset="0"/>
              </a:rPr>
              <a:t>21.7 million PLHIV </a:t>
            </a:r>
            <a:r>
              <a:rPr lang="en-GB" sz="3200" b="1" dirty="0">
                <a:solidFill>
                  <a:srgbClr val="0070C0"/>
                </a:solidFill>
                <a:latin typeface="Calibri" panose="020F0502020204030204" pitchFamily="34" charset="0"/>
              </a:rPr>
              <a:t>receiving</a:t>
            </a:r>
            <a:r>
              <a:rPr lang="en-GB" sz="2800" b="1" dirty="0">
                <a:solidFill>
                  <a:srgbClr val="0070C0"/>
                </a:solidFill>
                <a:latin typeface="Calibri" panose="020F0502020204030204" pitchFamily="34" charset="0"/>
              </a:rPr>
              <a:t> </a:t>
            </a:r>
            <a:r>
              <a:rPr lang="en-GB" sz="2800" b="1" dirty="0" smtClean="0">
                <a:solidFill>
                  <a:srgbClr val="0070C0"/>
                </a:solidFill>
                <a:latin typeface="Calibri" panose="020F0502020204030204" pitchFamily="34" charset="0"/>
              </a:rPr>
              <a:t>ART by Dec 2017 </a:t>
            </a:r>
          </a:p>
          <a:p>
            <a:pPr marL="457200" lvl="0" indent="-457200">
              <a:buFont typeface="Arial" panose="020B0604020202020204" pitchFamily="34" charset="0"/>
              <a:buChar char="•"/>
              <a:defRPr/>
            </a:pPr>
            <a:r>
              <a:rPr lang="en-GB" sz="2800" b="1" dirty="0" smtClean="0">
                <a:solidFill>
                  <a:srgbClr val="0070C0"/>
                </a:solidFill>
                <a:latin typeface="Calibri" panose="020F0502020204030204" pitchFamily="34" charset="0"/>
              </a:rPr>
              <a:t>59% of 36.9M PLHIV</a:t>
            </a:r>
          </a:p>
        </p:txBody>
      </p:sp>
      <p:grpSp>
        <p:nvGrpSpPr>
          <p:cNvPr id="9" name="Group 8"/>
          <p:cNvGrpSpPr/>
          <p:nvPr/>
        </p:nvGrpSpPr>
        <p:grpSpPr>
          <a:xfrm>
            <a:off x="2" y="6298269"/>
            <a:ext cx="9180512" cy="587115"/>
            <a:chOff x="0" y="6239537"/>
            <a:chExt cx="9212088" cy="618462"/>
          </a:xfrm>
        </p:grpSpPr>
        <p:pic>
          <p:nvPicPr>
            <p:cNvPr id="10"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entagon 10"/>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2"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355196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76" y="421571"/>
            <a:ext cx="8814424" cy="523220"/>
          </a:xfrm>
          <a:noFill/>
        </p:spPr>
        <p:txBody>
          <a:bodyPr vert="horz" wrap="square" lIns="91440" tIns="45720" rIns="91440" bIns="45720" rtlCol="0" anchor="ctr">
            <a:spAutoFit/>
          </a:bodyPr>
          <a:lstStyle/>
          <a:p>
            <a:pPr algn="l"/>
            <a:r>
              <a:rPr lang="en-GB" sz="2800" b="1" dirty="0">
                <a:latin typeface="Century Gothic" panose="020B0502020202020204" pitchFamily="34" charset="0"/>
                <a:ea typeface="+mn-ea"/>
                <a:cs typeface="Arial" charset="0"/>
              </a:rPr>
              <a:t>Trends </a:t>
            </a:r>
            <a:r>
              <a:rPr lang="en-GB" sz="2800" b="1" dirty="0" smtClean="0">
                <a:latin typeface="Century Gothic" panose="020B0502020202020204" pitchFamily="34" charset="0"/>
                <a:ea typeface="+mn-ea"/>
                <a:cs typeface="Arial" charset="0"/>
              </a:rPr>
              <a:t>of Estimated TB </a:t>
            </a:r>
            <a:r>
              <a:rPr lang="en-GB" sz="2800" b="1" dirty="0">
                <a:latin typeface="Century Gothic" panose="020B0502020202020204" pitchFamily="34" charset="0"/>
                <a:ea typeface="+mn-ea"/>
                <a:cs typeface="Arial" charset="0"/>
              </a:rPr>
              <a:t>and HIV deaths, </a:t>
            </a:r>
            <a:r>
              <a:rPr lang="en-GB" sz="2800" b="1" dirty="0">
                <a:solidFill>
                  <a:srgbClr val="FF0000"/>
                </a:solidFill>
                <a:latin typeface="Century Gothic" panose="020B0502020202020204" pitchFamily="34" charset="0"/>
                <a:ea typeface="+mn-ea"/>
                <a:cs typeface="Arial" charset="0"/>
              </a:rPr>
              <a:t>2000–2016 </a:t>
            </a:r>
          </a:p>
        </p:txBody>
      </p:sp>
      <p:sp>
        <p:nvSpPr>
          <p:cNvPr id="4" name="TextBox 3"/>
          <p:cNvSpPr txBox="1"/>
          <p:nvPr/>
        </p:nvSpPr>
        <p:spPr>
          <a:xfrm>
            <a:off x="5572145" y="6381328"/>
            <a:ext cx="31043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lumMod val="50000"/>
                  </a:prstClr>
                </a:solidFill>
                <a:effectLst/>
                <a:uLnTx/>
                <a:uFillTx/>
                <a:latin typeface="Calibri"/>
                <a:ea typeface="+mn-ea"/>
                <a:cs typeface="+mn-cs"/>
              </a:rPr>
              <a:t>Source: Global TB Report, 2017</a:t>
            </a:r>
          </a:p>
        </p:txBody>
      </p:sp>
      <p:sp>
        <p:nvSpPr>
          <p:cNvPr id="29" name="Rectangle 28"/>
          <p:cNvSpPr/>
          <p:nvPr/>
        </p:nvSpPr>
        <p:spPr>
          <a:xfrm>
            <a:off x="445892" y="1015416"/>
            <a:ext cx="5955071" cy="49626"/>
          </a:xfrm>
          <a:prstGeom prst="rect">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p:cNvGrpSpPr/>
          <p:nvPr/>
        </p:nvGrpSpPr>
        <p:grpSpPr>
          <a:xfrm>
            <a:off x="2" y="6298275"/>
            <a:ext cx="9180512" cy="587115"/>
            <a:chOff x="0" y="6239537"/>
            <a:chExt cx="9212088" cy="618462"/>
          </a:xfrm>
        </p:grpSpPr>
        <p:pic>
          <p:nvPicPr>
            <p:cNvPr id="32" name="Picture 31"/>
            <p:cNvPicPr>
              <a:picLocks noChangeAspect="1" noChangeArrowheads="1"/>
            </p:cNvPicPr>
            <p:nvPr/>
          </p:nvPicPr>
          <p:blipFill rotWithShape="1">
            <a:blip r:embed="rId4">
              <a:extLst>
                <a:ext uri="{28A0092B-C50C-407E-A947-70E740481C1C}">
                  <a14:useLocalDpi xmlns:a14="http://schemas.microsoft.com/office/drawing/2010/main" val="0"/>
                </a:ext>
              </a:extLst>
            </a:blip>
            <a:srcRect l="1613" r="16685"/>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Pentagon 32"/>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24" y="6366209"/>
              <a:ext cx="1358968" cy="415941"/>
            </a:xfrm>
            <a:prstGeom prst="rect">
              <a:avLst/>
            </a:prstGeom>
          </p:spPr>
        </p:pic>
      </p:grpSp>
      <p:pic>
        <p:nvPicPr>
          <p:cNvPr id="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92" y="1114225"/>
            <a:ext cx="6287095" cy="461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a:picLocks noChangeAspect="1" noChangeArrowheads="1"/>
          </p:cNvPicPr>
          <p:nvPr/>
        </p:nvPicPr>
        <p:blipFill rotWithShape="1">
          <a:blip r:embed="rId7">
            <a:extLst>
              <a:ext uri="{28A0092B-C50C-407E-A947-70E740481C1C}">
                <a14:useLocalDpi xmlns:a14="http://schemas.microsoft.com/office/drawing/2010/main"/>
              </a:ext>
            </a:extLst>
          </a:blip>
          <a:srcRect l="75628" r="2472" b="53484"/>
          <a:stretch/>
        </p:blipFill>
        <p:spPr bwMode="auto">
          <a:xfrm>
            <a:off x="7043185" y="1040229"/>
            <a:ext cx="1850014" cy="242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5948392"/>
            <a:ext cx="9144000" cy="899542"/>
          </a:xfrm>
          <a:prstGeom prst="rect">
            <a:avLst/>
          </a:prstGeom>
          <a:solidFill>
            <a:srgbClr val="0093D5"/>
          </a:solid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dirty="0" smtClean="0">
                <a:solidFill>
                  <a:srgbClr val="FFFFFF"/>
                </a:solidFill>
              </a:rPr>
              <a:t>37% of the 1 million AIDS deaths in 2016 were due to TB</a:t>
            </a:r>
            <a:endParaRPr lang="en-GB" sz="2800" dirty="0">
              <a:solidFill>
                <a:srgbClr val="FFFFFF"/>
              </a:solidFill>
            </a:endParaRPr>
          </a:p>
        </p:txBody>
      </p:sp>
    </p:spTree>
    <p:custDataLst>
      <p:tags r:id="rId1"/>
    </p:custDataLst>
    <p:extLst>
      <p:ext uri="{BB962C8B-B14F-4D97-AF65-F5344CB8AC3E}">
        <p14:creationId xmlns:p14="http://schemas.microsoft.com/office/powerpoint/2010/main" val="855436510"/>
      </p:ext>
    </p:extLst>
  </p:cSld>
  <p:clrMapOvr>
    <a:masterClrMapping/>
  </p:clrMapOvr>
  <mc:AlternateContent xmlns:mc="http://schemas.openxmlformats.org/markup-compatibility/2006" xmlns:p14="http://schemas.microsoft.com/office/powerpoint/2010/main">
    <mc:Choice Requires="p14">
      <p:transition p14:dur="0" advTm="78845"/>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18360" y="5797510"/>
            <a:ext cx="4113627" cy="307777"/>
          </a:xfrm>
          <a:prstGeom prst="rect">
            <a:avLst/>
          </a:prstGeom>
          <a:noFill/>
        </p:spPr>
        <p:txBody>
          <a:bodyPr wrap="none" rtlCol="0">
            <a:spAutoFit/>
          </a:bodyPr>
          <a:lstStyle/>
          <a:p>
            <a:r>
              <a:rPr lang="en-GB" sz="1400" i="1" dirty="0" err="1" smtClean="0">
                <a:solidFill>
                  <a:srgbClr val="000000">
                    <a:lumMod val="50000"/>
                    <a:lumOff val="50000"/>
                  </a:srgbClr>
                </a:solidFill>
              </a:rPr>
              <a:t>Badje</a:t>
            </a:r>
            <a:r>
              <a:rPr lang="en-GB" sz="1400" i="1" dirty="0" smtClean="0">
                <a:solidFill>
                  <a:srgbClr val="000000">
                    <a:lumMod val="50000"/>
                    <a:lumOff val="50000"/>
                  </a:srgbClr>
                </a:solidFill>
              </a:rPr>
              <a:t> et al, Lancet Glob Health 2017; 5:e1080-89</a:t>
            </a:r>
            <a:endParaRPr lang="en-GB" sz="1400" i="1" dirty="0">
              <a:solidFill>
                <a:srgbClr val="000000">
                  <a:lumMod val="50000"/>
                  <a:lumOff val="50000"/>
                </a:srgbClr>
              </a:solidFill>
            </a:endParaRPr>
          </a:p>
        </p:txBody>
      </p:sp>
      <p:sp>
        <p:nvSpPr>
          <p:cNvPr id="16" name="Rectangle 15"/>
          <p:cNvSpPr/>
          <p:nvPr/>
        </p:nvSpPr>
        <p:spPr>
          <a:xfrm>
            <a:off x="-1893" y="-27384"/>
            <a:ext cx="9144000" cy="980728"/>
          </a:xfrm>
          <a:prstGeom prst="rect">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kumimoji="1" lang="en-GB" sz="2700" dirty="0">
                <a:solidFill>
                  <a:srgbClr val="FFFFFF"/>
                </a:solidFill>
              </a:rPr>
              <a:t>TB preventive treatment reduces </a:t>
            </a:r>
          </a:p>
          <a:p>
            <a:pPr algn="ctr" eaLnBrk="0" hangingPunct="0"/>
            <a:r>
              <a:rPr kumimoji="1" lang="en-GB" sz="2700" dirty="0">
                <a:solidFill>
                  <a:srgbClr val="FFFFFF"/>
                </a:solidFill>
              </a:rPr>
              <a:t>AIDS-related Mortality: TEMPRANO</a:t>
            </a:r>
          </a:p>
        </p:txBody>
      </p:sp>
      <p:sp>
        <p:nvSpPr>
          <p:cNvPr id="17" name="Rectangle 16"/>
          <p:cNvSpPr/>
          <p:nvPr/>
        </p:nvSpPr>
        <p:spPr>
          <a:xfrm>
            <a:off x="5403329" y="1556792"/>
            <a:ext cx="3486422" cy="4165098"/>
          </a:xfrm>
          <a:prstGeom prst="rect">
            <a:avLst/>
          </a:prstGeom>
          <a:solidFill>
            <a:srgbClr val="0093D5"/>
          </a:solid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err="1" smtClean="0">
                <a:solidFill>
                  <a:srgbClr val="FFFFFF"/>
                </a:solidFill>
                <a:latin typeface="Calibri" panose="020F0502020204030204" pitchFamily="34" charset="0"/>
              </a:rPr>
              <a:t>Temprano</a:t>
            </a:r>
            <a:r>
              <a:rPr lang="en-GB" sz="2400" dirty="0" smtClean="0">
                <a:solidFill>
                  <a:srgbClr val="FFFFFF"/>
                </a:solidFill>
                <a:latin typeface="Calibri" panose="020F0502020204030204" pitchFamily="34" charset="0"/>
              </a:rPr>
              <a:t> Trial </a:t>
            </a:r>
          </a:p>
          <a:p>
            <a:pPr algn="ctr"/>
            <a:r>
              <a:rPr lang="en-GB" sz="2400" dirty="0" smtClean="0">
                <a:solidFill>
                  <a:srgbClr val="FFFFFF"/>
                </a:solidFill>
                <a:latin typeface="Calibri" panose="020F0502020204030204" pitchFamily="34" charset="0"/>
              </a:rPr>
              <a:t>Long Term Follow-Up</a:t>
            </a:r>
          </a:p>
          <a:p>
            <a:endParaRPr lang="en-GB" sz="2000"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37% reduction </a:t>
            </a:r>
            <a:r>
              <a:rPr lang="en-GB" sz="2000" dirty="0">
                <a:solidFill>
                  <a:srgbClr val="FFFFFF"/>
                </a:solidFill>
                <a:latin typeface="Calibri" panose="020F0502020204030204" pitchFamily="34" charset="0"/>
              </a:rPr>
              <a:t>in TB mortality </a:t>
            </a:r>
            <a:r>
              <a:rPr lang="en-GB" sz="2000" dirty="0" smtClean="0">
                <a:solidFill>
                  <a:srgbClr val="FFFFFF"/>
                </a:solidFill>
                <a:latin typeface="Calibri" panose="020F0502020204030204" pitchFamily="34" charset="0"/>
              </a:rPr>
              <a:t>in PLHIV with high CD4 counts, after 6 months of IPT, </a:t>
            </a:r>
            <a:r>
              <a:rPr lang="en-GB" sz="2000" i="1" u="sng" dirty="0" smtClean="0">
                <a:solidFill>
                  <a:srgbClr val="FFFFFF"/>
                </a:solidFill>
                <a:latin typeface="Calibri" panose="020F0502020204030204" pitchFamily="34" charset="0"/>
              </a:rPr>
              <a:t>independent of ART</a:t>
            </a:r>
            <a:endParaRPr lang="en-GB" sz="2000" i="1" u="sng" dirty="0">
              <a:solidFill>
                <a:prstClr val="white"/>
              </a:solidFill>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689"/>
            <a:ext cx="5292080" cy="403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 y="6298269"/>
            <a:ext cx="9180512" cy="587115"/>
            <a:chOff x="0" y="6239537"/>
            <a:chExt cx="9212088" cy="618462"/>
          </a:xfrm>
        </p:grpSpPr>
        <p:pic>
          <p:nvPicPr>
            <p:cNvPr id="8" name="Picture 7"/>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entagon 8"/>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0"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324327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83506"/>
            <a:ext cx="6624736" cy="43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9992" y="5600273"/>
            <a:ext cx="2989473" cy="276999"/>
          </a:xfrm>
          <a:prstGeom prst="rect">
            <a:avLst/>
          </a:prstGeom>
          <a:noFill/>
        </p:spPr>
        <p:txBody>
          <a:bodyPr wrap="none" rtlCol="0">
            <a:spAutoFit/>
          </a:bodyPr>
          <a:lstStyle/>
          <a:p>
            <a:r>
              <a:rPr lang="en-GB" sz="1200" dirty="0" smtClean="0">
                <a:solidFill>
                  <a:schemeClr val="bg1">
                    <a:lumMod val="50000"/>
                  </a:schemeClr>
                </a:solidFill>
              </a:rPr>
              <a:t>Source: Global Tuberculosis Report 2017</a:t>
            </a:r>
            <a:endParaRPr lang="en-GB" sz="1200" dirty="0">
              <a:solidFill>
                <a:schemeClr val="bg1">
                  <a:lumMod val="50000"/>
                </a:schemeClr>
              </a:solidFill>
            </a:endParaRPr>
          </a:p>
        </p:txBody>
      </p:sp>
      <p:sp>
        <p:nvSpPr>
          <p:cNvPr id="6" name="Rectangle 5"/>
          <p:cNvSpPr/>
          <p:nvPr/>
        </p:nvSpPr>
        <p:spPr>
          <a:xfrm>
            <a:off x="0" y="5948392"/>
            <a:ext cx="9144000" cy="899542"/>
          </a:xfrm>
          <a:prstGeom prst="rect">
            <a:avLst/>
          </a:prstGeom>
          <a:solidFill>
            <a:srgbClr val="0093D5"/>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kumimoji="1" lang="en-GB" sz="2700" dirty="0">
                <a:solidFill>
                  <a:srgbClr val="FFFFFF"/>
                </a:solidFill>
              </a:rPr>
              <a:t>Only 12/30 high TBHIV burden countries reported on IPT in 2016</a:t>
            </a:r>
          </a:p>
        </p:txBody>
      </p:sp>
      <p:sp>
        <p:nvSpPr>
          <p:cNvPr id="7" name="Title 1"/>
          <p:cNvSpPr txBox="1">
            <a:spLocks/>
          </p:cNvSpPr>
          <p:nvPr/>
        </p:nvSpPr>
        <p:spPr>
          <a:xfrm>
            <a:off x="0" y="116632"/>
            <a:ext cx="9036496" cy="648072"/>
          </a:xfrm>
          <a:prstGeom prst="rect">
            <a:avLst/>
          </a:prstGeom>
          <a:ln>
            <a:solidFill>
              <a:schemeClr val="bg1"/>
            </a:solid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GB" sz="3600" b="1" dirty="0" smtClean="0">
                <a:latin typeface="Calibri" panose="020F0502020204030204" pitchFamily="34" charset="0"/>
                <a:cs typeface="Calibri" panose="020F0502020204030204" pitchFamily="34" charset="0"/>
              </a:rPr>
              <a:t>Initiation of TB preventive treatment to People living with HIV, 2005-2016</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84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895"/>
          <a:stretch/>
        </p:blipFill>
        <p:spPr bwMode="auto">
          <a:xfrm>
            <a:off x="52438" y="1559568"/>
            <a:ext cx="9091562" cy="39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804" y="188640"/>
            <a:ext cx="9093195" cy="830997"/>
          </a:xfrm>
          <a:prstGeom prst="rect">
            <a:avLst/>
          </a:prstGeom>
          <a:noFill/>
        </p:spPr>
        <p:txBody>
          <a:bodyPr wrap="square" rtlCol="0">
            <a:spAutoFit/>
          </a:bodyPr>
          <a:lstStyle/>
          <a:p>
            <a:pPr algn="ctr"/>
            <a:r>
              <a:rPr lang="en-GB" sz="2400" dirty="0" smtClean="0"/>
              <a:t>Gap in TB detection and TB preventive treatment for people who were newly enrolled in HIV care in high burden countries in 2016</a:t>
            </a:r>
            <a:endParaRPr lang="en-GB" sz="2400" dirty="0"/>
          </a:p>
        </p:txBody>
      </p:sp>
      <p:sp>
        <p:nvSpPr>
          <p:cNvPr id="5" name="TextBox 4"/>
          <p:cNvSpPr txBox="1"/>
          <p:nvPr/>
        </p:nvSpPr>
        <p:spPr>
          <a:xfrm>
            <a:off x="941120"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71%</a:t>
            </a:r>
            <a:endParaRPr lang="en-GB" sz="1600" b="1" dirty="0"/>
          </a:p>
        </p:txBody>
      </p:sp>
      <p:sp>
        <p:nvSpPr>
          <p:cNvPr id="9" name="TextBox 8"/>
          <p:cNvSpPr txBox="1"/>
          <p:nvPr/>
        </p:nvSpPr>
        <p:spPr>
          <a:xfrm>
            <a:off x="1654417"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86%</a:t>
            </a:r>
            <a:endParaRPr lang="en-GB" sz="1600" b="1" dirty="0"/>
          </a:p>
        </p:txBody>
      </p:sp>
      <p:sp>
        <p:nvSpPr>
          <p:cNvPr id="10" name="TextBox 9"/>
          <p:cNvSpPr txBox="1"/>
          <p:nvPr/>
        </p:nvSpPr>
        <p:spPr>
          <a:xfrm>
            <a:off x="2367714"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83%</a:t>
            </a:r>
            <a:endParaRPr lang="en-GB" sz="1600" b="1" dirty="0"/>
          </a:p>
        </p:txBody>
      </p:sp>
      <p:sp>
        <p:nvSpPr>
          <p:cNvPr id="11" name="TextBox 10"/>
          <p:cNvSpPr txBox="1"/>
          <p:nvPr/>
        </p:nvSpPr>
        <p:spPr>
          <a:xfrm>
            <a:off x="3081011"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64%</a:t>
            </a:r>
            <a:endParaRPr lang="en-GB" sz="1600" b="1" dirty="0"/>
          </a:p>
        </p:txBody>
      </p:sp>
      <p:sp>
        <p:nvSpPr>
          <p:cNvPr id="12" name="TextBox 11"/>
          <p:cNvSpPr txBox="1"/>
          <p:nvPr/>
        </p:nvSpPr>
        <p:spPr>
          <a:xfrm>
            <a:off x="3794308"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83%</a:t>
            </a:r>
            <a:endParaRPr lang="en-GB" sz="1600" b="1" dirty="0"/>
          </a:p>
        </p:txBody>
      </p:sp>
      <p:sp>
        <p:nvSpPr>
          <p:cNvPr id="13" name="TextBox 12"/>
          <p:cNvSpPr txBox="1"/>
          <p:nvPr/>
        </p:nvSpPr>
        <p:spPr>
          <a:xfrm>
            <a:off x="4507605"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71%</a:t>
            </a:r>
            <a:endParaRPr lang="en-GB" sz="1600" b="1" dirty="0"/>
          </a:p>
        </p:txBody>
      </p:sp>
      <p:sp>
        <p:nvSpPr>
          <p:cNvPr id="14" name="TextBox 13"/>
          <p:cNvSpPr txBox="1"/>
          <p:nvPr/>
        </p:nvSpPr>
        <p:spPr>
          <a:xfrm>
            <a:off x="5220902"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64%</a:t>
            </a:r>
            <a:endParaRPr lang="en-GB" sz="1600" b="1" dirty="0"/>
          </a:p>
        </p:txBody>
      </p:sp>
      <p:sp>
        <p:nvSpPr>
          <p:cNvPr id="15" name="TextBox 14"/>
          <p:cNvSpPr txBox="1"/>
          <p:nvPr/>
        </p:nvSpPr>
        <p:spPr>
          <a:xfrm>
            <a:off x="5934199"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23%</a:t>
            </a:r>
            <a:endParaRPr lang="en-GB" sz="1600" b="1" dirty="0"/>
          </a:p>
        </p:txBody>
      </p:sp>
      <p:sp>
        <p:nvSpPr>
          <p:cNvPr id="16" name="TextBox 15"/>
          <p:cNvSpPr txBox="1"/>
          <p:nvPr/>
        </p:nvSpPr>
        <p:spPr>
          <a:xfrm>
            <a:off x="6647496"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48%</a:t>
            </a:r>
            <a:endParaRPr lang="en-GB" sz="1600" b="1" dirty="0"/>
          </a:p>
        </p:txBody>
      </p:sp>
      <p:sp>
        <p:nvSpPr>
          <p:cNvPr id="17" name="TextBox 16"/>
          <p:cNvSpPr txBox="1"/>
          <p:nvPr/>
        </p:nvSpPr>
        <p:spPr>
          <a:xfrm>
            <a:off x="7360793"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42%</a:t>
            </a:r>
            <a:endParaRPr lang="en-GB" sz="1600" b="1" dirty="0"/>
          </a:p>
        </p:txBody>
      </p:sp>
      <p:sp>
        <p:nvSpPr>
          <p:cNvPr id="18" name="TextBox 17"/>
          <p:cNvSpPr txBox="1"/>
          <p:nvPr/>
        </p:nvSpPr>
        <p:spPr>
          <a:xfrm>
            <a:off x="8074088" y="1340768"/>
            <a:ext cx="648072" cy="338554"/>
          </a:xfrm>
          <a:prstGeom prst="rect">
            <a:avLst/>
          </a:prstGeom>
          <a:solidFill>
            <a:srgbClr val="92D050"/>
          </a:solidFill>
          <a:ln>
            <a:solidFill>
              <a:schemeClr val="tx1"/>
            </a:solidFill>
          </a:ln>
        </p:spPr>
        <p:txBody>
          <a:bodyPr wrap="square" rtlCol="0">
            <a:spAutoFit/>
          </a:bodyPr>
          <a:lstStyle/>
          <a:p>
            <a:r>
              <a:rPr lang="en-GB" sz="1600" b="1" dirty="0" smtClean="0"/>
              <a:t>21%</a:t>
            </a:r>
            <a:endParaRPr lang="en-GB" sz="1600" b="1" dirty="0"/>
          </a:p>
        </p:txBody>
      </p:sp>
      <p:sp>
        <p:nvSpPr>
          <p:cNvPr id="19" name="TextBox 18"/>
          <p:cNvSpPr txBox="1"/>
          <p:nvPr/>
        </p:nvSpPr>
        <p:spPr>
          <a:xfrm>
            <a:off x="5402539" y="5556456"/>
            <a:ext cx="2989473" cy="276999"/>
          </a:xfrm>
          <a:prstGeom prst="rect">
            <a:avLst/>
          </a:prstGeom>
          <a:noFill/>
        </p:spPr>
        <p:txBody>
          <a:bodyPr wrap="none" rtlCol="0">
            <a:spAutoFit/>
          </a:bodyPr>
          <a:lstStyle/>
          <a:p>
            <a:r>
              <a:rPr lang="en-GB" sz="1200" dirty="0" smtClean="0">
                <a:solidFill>
                  <a:schemeClr val="bg1">
                    <a:lumMod val="50000"/>
                  </a:schemeClr>
                </a:solidFill>
              </a:rPr>
              <a:t>Source: Global Tuberculosis Report 2017</a:t>
            </a:r>
            <a:endParaRPr lang="en-GB" sz="1200" dirty="0">
              <a:solidFill>
                <a:schemeClr val="bg1">
                  <a:lumMod val="50000"/>
                </a:schemeClr>
              </a:solidFill>
            </a:endParaRPr>
          </a:p>
        </p:txBody>
      </p:sp>
      <p:sp>
        <p:nvSpPr>
          <p:cNvPr id="20" name="Rectangle 19"/>
          <p:cNvSpPr/>
          <p:nvPr/>
        </p:nvSpPr>
        <p:spPr>
          <a:xfrm>
            <a:off x="0" y="5948392"/>
            <a:ext cx="9144000" cy="899542"/>
          </a:xfrm>
          <a:prstGeom prst="rect">
            <a:avLst/>
          </a:prstGeom>
          <a:solidFill>
            <a:srgbClr val="0093D5"/>
          </a:solid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700" dirty="0" smtClean="0">
                <a:solidFill>
                  <a:srgbClr val="FFFFFF"/>
                </a:solidFill>
              </a:rPr>
              <a:t>Considerable gaps in coverage in reporting countries with high burden of TB and HIV-associated TB</a:t>
            </a:r>
            <a:endParaRPr lang="en-GB" sz="2700" dirty="0">
              <a:solidFill>
                <a:srgbClr val="FFFFFF"/>
              </a:solidFill>
            </a:endParaRPr>
          </a:p>
        </p:txBody>
      </p:sp>
    </p:spTree>
    <p:extLst>
      <p:ext uri="{BB962C8B-B14F-4D97-AF65-F5344CB8AC3E}">
        <p14:creationId xmlns:p14="http://schemas.microsoft.com/office/powerpoint/2010/main" val="41727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922" y="188640"/>
            <a:ext cx="8856984" cy="720080"/>
          </a:xfrm>
        </p:spPr>
        <p:txBody>
          <a:bodyPr/>
          <a:lstStyle/>
          <a:p>
            <a:r>
              <a:rPr lang="en-GB" sz="3600" b="1" dirty="0">
                <a:solidFill>
                  <a:srgbClr val="0070C0"/>
                </a:solidFill>
                <a:latin typeface="Calibri" panose="020F0502020204030204" pitchFamily="34" charset="0"/>
                <a:cs typeface="Calibri" panose="020F0502020204030204" pitchFamily="34" charset="0"/>
              </a:rPr>
              <a:t>Consolidated and updated guidelines, 2018 </a:t>
            </a:r>
            <a:endParaRPr lang="en-US" sz="3600"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146649" y="1412776"/>
            <a:ext cx="4745831" cy="4968552"/>
          </a:xfrm>
        </p:spPr>
        <p:txBody>
          <a:bodyPr/>
          <a:lstStyle/>
          <a:p>
            <a:r>
              <a:rPr lang="en-GB" dirty="0">
                <a:latin typeface="Calibri" panose="020F0502020204030204" pitchFamily="34" charset="0"/>
                <a:cs typeface="Calibri" panose="020F0502020204030204" pitchFamily="34" charset="0"/>
              </a:rPr>
              <a:t>24 recommendations</a:t>
            </a:r>
          </a:p>
          <a:p>
            <a:pPr lvl="1">
              <a:buFont typeface="Wingdings" panose="05000000000000000000" pitchFamily="2" charset="2"/>
              <a:buChar char="§"/>
            </a:pPr>
            <a:r>
              <a:rPr lang="en-GB" sz="2800" dirty="0">
                <a:latin typeface="Calibri" panose="020F0502020204030204" pitchFamily="34" charset="0"/>
                <a:cs typeface="Calibri" panose="020F0502020204030204" pitchFamily="34" charset="0"/>
              </a:rPr>
              <a:t>10 existing and valid</a:t>
            </a:r>
          </a:p>
          <a:p>
            <a:pPr lvl="1">
              <a:buFont typeface="Wingdings" panose="05000000000000000000" pitchFamily="2" charset="2"/>
              <a:buChar char="§"/>
            </a:pPr>
            <a:r>
              <a:rPr lang="en-GB" sz="2800" dirty="0">
                <a:latin typeface="Calibri" panose="020F0502020204030204" pitchFamily="34" charset="0"/>
                <a:cs typeface="Calibri" panose="020F0502020204030204" pitchFamily="34" charset="0"/>
              </a:rPr>
              <a:t>7 updated</a:t>
            </a:r>
          </a:p>
          <a:p>
            <a:pPr lvl="1">
              <a:buFont typeface="Wingdings" panose="05000000000000000000" pitchFamily="2" charset="2"/>
              <a:buChar char="§"/>
            </a:pPr>
            <a:r>
              <a:rPr lang="en-GB" sz="2800" dirty="0">
                <a:latin typeface="Calibri" panose="020F0502020204030204" pitchFamily="34" charset="0"/>
                <a:cs typeface="Calibri" panose="020F0502020204030204" pitchFamily="34" charset="0"/>
              </a:rPr>
              <a:t>7</a:t>
            </a:r>
            <a:r>
              <a:rPr lang="en-GB" sz="2800" dirty="0" smtClean="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new </a:t>
            </a:r>
            <a:endParaRPr lang="en-US" sz="2800" dirty="0" smtClean="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Focus on </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Risk group identification</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Algorithms to rule out TB</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Testing options</a:t>
            </a:r>
          </a:p>
          <a:p>
            <a:pPr lvl="1">
              <a:buFont typeface="Wingdings" panose="05000000000000000000" pitchFamily="2" charset="2"/>
              <a:buChar char="§"/>
            </a:pPr>
            <a:r>
              <a:rPr lang="en-GB" sz="2800" dirty="0" smtClean="0">
                <a:latin typeface="Calibri" panose="020F0502020204030204" pitchFamily="34" charset="0"/>
                <a:cs typeface="Calibri" panose="020F0502020204030204" pitchFamily="34" charset="0"/>
              </a:rPr>
              <a:t>Treatment options</a:t>
            </a:r>
          </a:p>
          <a:p>
            <a:pPr marL="0" indent="0">
              <a:buNone/>
            </a:pPr>
            <a:endParaRPr lang="en-GB" dirty="0" smtClean="0">
              <a:latin typeface="Calibri" panose="020F0502020204030204" pitchFamily="34" charset="0"/>
              <a:cs typeface="Calibri" panose="020F050202020403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4039145" cy="561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721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49" y="2060848"/>
            <a:ext cx="3855833" cy="37857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4922" y="188640"/>
            <a:ext cx="8856984"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600" b="1" kern="0" dirty="0" smtClean="0">
                <a:latin typeface="Calibri" panose="020F0502020204030204" pitchFamily="34" charset="0"/>
                <a:cs typeface="Calibri" panose="020F0502020204030204" pitchFamily="34" charset="0"/>
              </a:rPr>
              <a:t>- Guiding Principle -</a:t>
            </a:r>
            <a:endParaRPr lang="en-US" sz="3600" b="1" kern="0" dirty="0">
              <a:latin typeface="Calibri" panose="020F0502020204030204" pitchFamily="34" charset="0"/>
              <a:cs typeface="Calibri" panose="020F0502020204030204" pitchFamily="34" charset="0"/>
            </a:endParaRPr>
          </a:p>
        </p:txBody>
      </p:sp>
      <p:sp>
        <p:nvSpPr>
          <p:cNvPr id="2" name="Rectangle 1"/>
          <p:cNvSpPr/>
          <p:nvPr/>
        </p:nvSpPr>
        <p:spPr>
          <a:xfrm>
            <a:off x="251520" y="3064892"/>
            <a:ext cx="4536504" cy="1938992"/>
          </a:xfrm>
          <a:prstGeom prst="rect">
            <a:avLst/>
          </a:prstGeom>
          <a:solidFill>
            <a:srgbClr val="06386E"/>
          </a:solidFill>
        </p:spPr>
        <p:txBody>
          <a:bodyPr wrap="square">
            <a:spAutoFit/>
          </a:bodyPr>
          <a:lstStyle/>
          <a:p>
            <a:r>
              <a:rPr lang="en-GB" sz="2400" i="1" dirty="0" smtClean="0">
                <a:solidFill>
                  <a:schemeClr val="bg1"/>
                </a:solidFill>
                <a:latin typeface="Calibri" panose="020F0502020204030204" pitchFamily="34" charset="0"/>
              </a:rPr>
              <a:t>The Guideline Development Group used the guiding principle that individual benefit outweighs risk as the mainstay of recommendations on LTBI testing and treatment</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 y="3095"/>
            <a:ext cx="1902688" cy="264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 y="6298269"/>
            <a:ext cx="9180512" cy="587115"/>
            <a:chOff x="0" y="6239537"/>
            <a:chExt cx="9212088" cy="618462"/>
          </a:xfrm>
        </p:grpSpPr>
        <p:pic>
          <p:nvPicPr>
            <p:cNvPr id="8" name="Picture 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entagon 8"/>
            <p:cNvSpPr/>
            <p:nvPr/>
          </p:nvSpPr>
          <p:spPr>
            <a:xfrm>
              <a:off x="0" y="6239537"/>
              <a:ext cx="6300192"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0"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6756143" y="6357001"/>
              <a:ext cx="1241497" cy="4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424" y="6366209"/>
              <a:ext cx="1358968" cy="415941"/>
            </a:xfrm>
            <a:prstGeom prst="rect">
              <a:avLst/>
            </a:prstGeom>
          </p:spPr>
        </p:pic>
      </p:grpSp>
    </p:spTree>
    <p:extLst>
      <p:ext uri="{BB962C8B-B14F-4D97-AF65-F5344CB8AC3E}">
        <p14:creationId xmlns:p14="http://schemas.microsoft.com/office/powerpoint/2010/main" val="402663031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8.2"/>
</p:tagLst>
</file>

<file path=ppt/tags/tag2.xml><?xml version="1.0" encoding="utf-8"?>
<p:tagLst xmlns:a="http://schemas.openxmlformats.org/drawingml/2006/main" xmlns:r="http://schemas.openxmlformats.org/officeDocument/2006/relationships" xmlns:p="http://schemas.openxmlformats.org/presentationml/2006/main">
  <p:tag name="TIMING" val="|39.2|28"/>
</p:tagLst>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082713_1">
      <a:dk1>
        <a:sysClr val="windowText" lastClr="000000"/>
      </a:dk1>
      <a:lt1>
        <a:srgbClr val="FFFFFF"/>
      </a:lt1>
      <a:dk2>
        <a:srgbClr val="002B52"/>
      </a:dk2>
      <a:lt2>
        <a:srgbClr val="0064A4"/>
      </a:lt2>
      <a:accent1>
        <a:srgbClr val="002B52"/>
      </a:accent1>
      <a:accent2>
        <a:srgbClr val="0064A4"/>
      </a:accent2>
      <a:accent3>
        <a:srgbClr val="79206E"/>
      </a:accent3>
      <a:accent4>
        <a:srgbClr val="2D1C65"/>
      </a:accent4>
      <a:accent5>
        <a:srgbClr val="FFFFFE"/>
      </a:accent5>
      <a:accent6>
        <a:srgbClr val="FFFFFE"/>
      </a:accent6>
      <a:hlink>
        <a:srgbClr val="FFFFFE"/>
      </a:hlink>
      <a:folHlink>
        <a:srgbClr val="FFFFFE"/>
      </a:folHlink>
    </a:clrScheme>
    <a:fontScheme name="Aeras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082713_1">
      <a:dk1>
        <a:sysClr val="windowText" lastClr="000000"/>
      </a:dk1>
      <a:lt1>
        <a:srgbClr val="FFFFFF"/>
      </a:lt1>
      <a:dk2>
        <a:srgbClr val="002B52"/>
      </a:dk2>
      <a:lt2>
        <a:srgbClr val="0064A4"/>
      </a:lt2>
      <a:accent1>
        <a:srgbClr val="002B52"/>
      </a:accent1>
      <a:accent2>
        <a:srgbClr val="0064A4"/>
      </a:accent2>
      <a:accent3>
        <a:srgbClr val="79206E"/>
      </a:accent3>
      <a:accent4>
        <a:srgbClr val="2D1C65"/>
      </a:accent4>
      <a:accent5>
        <a:srgbClr val="FFFFFE"/>
      </a:accent5>
      <a:accent6>
        <a:srgbClr val="FFFFFE"/>
      </a:accent6>
      <a:hlink>
        <a:srgbClr val="FFFFFE"/>
      </a:hlink>
      <a:folHlink>
        <a:srgbClr val="FFFFFE"/>
      </a:folHlink>
    </a:clrScheme>
    <a:fontScheme name="Aeras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Bright Carbon">
      <a:dk1>
        <a:sysClr val="windowText" lastClr="000000"/>
      </a:dk1>
      <a:lt1>
        <a:sysClr val="window" lastClr="FFFFFF"/>
      </a:lt1>
      <a:dk2>
        <a:srgbClr val="1F497D"/>
      </a:dk2>
      <a:lt2>
        <a:srgbClr val="EEECE1"/>
      </a:lt2>
      <a:accent1>
        <a:srgbClr val="BD1A8D"/>
      </a:accent1>
      <a:accent2>
        <a:srgbClr val="009FDA"/>
      </a:accent2>
      <a:accent3>
        <a:srgbClr val="FFC20E"/>
      </a:accent3>
      <a:accent4>
        <a:srgbClr val="5F0D48"/>
      </a:accent4>
      <a:accent5>
        <a:srgbClr val="0FA52C"/>
      </a:accent5>
      <a:accent6>
        <a:srgbClr val="7F7F7F"/>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2"/>
            </a:gs>
            <a:gs pos="100000">
              <a:schemeClr val="accent2">
                <a:lumMod val="75000"/>
              </a:schemeClr>
            </a:gs>
          </a:gsLst>
          <a:lin ang="5400000" scaled="1"/>
          <a:tileRect/>
        </a:gradFill>
        <a:ln w="22225" algn="ctr">
          <a:noFill/>
          <a:prstDash val="sysDot"/>
          <a:miter lim="800000"/>
          <a:headEnd/>
          <a:tailEnd/>
        </a:ln>
        <a:effectLst>
          <a:outerShdw blurRad="50800" dist="38100" dir="5400000" algn="t" rotWithShape="0">
            <a:prstClr val="black">
              <a:alpha val="23000"/>
            </a:prstClr>
          </a:outerShdw>
        </a:effectLst>
      </a:spPr>
      <a:bodyPr wrap="none" anchor="ctr"/>
      <a:lstStyle>
        <a:defPPr>
          <a:defRPr dirty="0"/>
        </a:defPPr>
      </a:lstStyle>
    </a:spDef>
  </a:objectDefaults>
  <a:extraClrSchemeLst/>
</a:theme>
</file>

<file path=ppt/theme/theme9.xml><?xml version="1.0" encoding="utf-8"?>
<a:theme xmlns:a="http://schemas.openxmlformats.org/drawingml/2006/main" name="1_Theme2">
  <a:themeElements>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design templat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16237</TotalTime>
  <Words>2189</Words>
  <Application>Microsoft Office PowerPoint</Application>
  <PresentationFormat>On-screen Show (4:3)</PresentationFormat>
  <Paragraphs>351</Paragraphs>
  <Slides>21</Slides>
  <Notes>19</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21</vt:i4>
      </vt:variant>
    </vt:vector>
  </HeadingPairs>
  <TitlesOfParts>
    <vt:vector size="44" baseType="lpstr">
      <vt:lpstr>Arial Unicode MS</vt:lpstr>
      <vt:lpstr>SimSun</vt:lpstr>
      <vt:lpstr>Arial</vt:lpstr>
      <vt:lpstr>Arial Narrow</vt:lpstr>
      <vt:lpstr>Calibri</vt:lpstr>
      <vt:lpstr>Century Gothic</vt:lpstr>
      <vt:lpstr>Franklin Gothic Book</vt:lpstr>
      <vt:lpstr>Franklin Gothic Demi</vt:lpstr>
      <vt:lpstr>Tahoma</vt:lpstr>
      <vt:lpstr>Times New Roman</vt:lpstr>
      <vt:lpstr>Verdana</vt:lpstr>
      <vt:lpstr>Wingdings</vt:lpstr>
      <vt:lpstr>2_Custom Design</vt:lpstr>
      <vt:lpstr>3_Custom Design</vt:lpstr>
      <vt:lpstr>Custom Design</vt:lpstr>
      <vt:lpstr>3_Default Design</vt:lpstr>
      <vt:lpstr>Soaring</vt:lpstr>
      <vt:lpstr>4_Custom Design</vt:lpstr>
      <vt:lpstr>5_Custom Design</vt:lpstr>
      <vt:lpstr>3_Office Theme</vt:lpstr>
      <vt:lpstr>1_Theme2</vt:lpstr>
      <vt:lpstr>6_Default Design</vt:lpstr>
      <vt:lpstr>Thème Office</vt:lpstr>
      <vt:lpstr>PowerPoint Presentation</vt:lpstr>
      <vt:lpstr>PowerPoint Presentation</vt:lpstr>
      <vt:lpstr>PowerPoint Presentation</vt:lpstr>
      <vt:lpstr>Trends of Estimated TB and HIV deaths, 2000–2016 </vt:lpstr>
      <vt:lpstr>PowerPoint Presentation</vt:lpstr>
      <vt:lpstr>PowerPoint Presentation</vt:lpstr>
      <vt:lpstr>PowerPoint Presentation</vt:lpstr>
      <vt:lpstr>Consolidated and updated guidelines, 2018 </vt:lpstr>
      <vt:lpstr>PowerPoint Presentation</vt:lpstr>
      <vt:lpstr>Priority risk groups for  LTBI testing and treatment</vt:lpstr>
      <vt:lpstr>Risk groups for LTBI testing and treatment</vt:lpstr>
      <vt:lpstr>Algorithm to rule out active TB in PLHIV</vt:lpstr>
      <vt:lpstr>Testing for LTBI</vt:lpstr>
      <vt:lpstr>Treatment options</vt:lpstr>
      <vt:lpstr>Preventive treatment for MDR-TB contacts </vt:lpstr>
      <vt:lpstr>Preventive treatment for MDR-TB contacts-Remarks </vt:lpstr>
      <vt:lpstr>Monitoring and evaluating LTBI implementation</vt:lpstr>
      <vt:lpstr>LTBI digital tool key characteristics </vt:lpstr>
      <vt:lpstr>Patient Friendly Regimens</vt:lpstr>
      <vt:lpstr>Conclusions</vt:lpstr>
      <vt:lpstr>Acknowledgements</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raviglionem</dc:creator>
  <cp:lastModifiedBy>Saal</cp:lastModifiedBy>
  <cp:revision>1177</cp:revision>
  <cp:lastPrinted>2018-03-02T09:14:42Z</cp:lastPrinted>
  <dcterms:created xsi:type="dcterms:W3CDTF">2011-12-14T10:30:18Z</dcterms:created>
  <dcterms:modified xsi:type="dcterms:W3CDTF">2018-07-22T05:49:24Z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